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34"/>
  </p:notesMasterIdLst>
  <p:sldIdLst>
    <p:sldId id="326" r:id="rId2"/>
    <p:sldId id="381" r:id="rId3"/>
    <p:sldId id="384" r:id="rId4"/>
    <p:sldId id="549" r:id="rId5"/>
    <p:sldId id="615" r:id="rId6"/>
    <p:sldId id="497" r:id="rId7"/>
    <p:sldId id="616" r:id="rId8"/>
    <p:sldId id="617" r:id="rId9"/>
    <p:sldId id="618" r:id="rId10"/>
    <p:sldId id="619" r:id="rId11"/>
    <p:sldId id="620" r:id="rId12"/>
    <p:sldId id="621" r:id="rId13"/>
    <p:sldId id="622" r:id="rId14"/>
    <p:sldId id="623" r:id="rId15"/>
    <p:sldId id="625" r:id="rId16"/>
    <p:sldId id="626" r:id="rId17"/>
    <p:sldId id="624" r:id="rId18"/>
    <p:sldId id="627" r:id="rId19"/>
    <p:sldId id="628" r:id="rId20"/>
    <p:sldId id="630" r:id="rId21"/>
    <p:sldId id="631" r:id="rId22"/>
    <p:sldId id="632" r:id="rId23"/>
    <p:sldId id="633" r:id="rId24"/>
    <p:sldId id="634" r:id="rId25"/>
    <p:sldId id="597" r:id="rId26"/>
    <p:sldId id="629" r:id="rId27"/>
    <p:sldId id="546" r:id="rId28"/>
    <p:sldId id="409" r:id="rId29"/>
    <p:sldId id="360" r:id="rId30"/>
    <p:sldId id="361" r:id="rId31"/>
    <p:sldId id="396" r:id="rId32"/>
    <p:sldId id="308" r:id="rId3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F7B"/>
    <a:srgbClr val="FFE981"/>
    <a:srgbClr val="FFD38A"/>
    <a:srgbClr val="FEB59E"/>
    <a:srgbClr val="00C852"/>
    <a:srgbClr val="F9B22D"/>
    <a:srgbClr val="E7E3E7"/>
    <a:srgbClr val="00507D"/>
    <a:srgbClr val="AED8F8"/>
    <a:srgbClr val="0F57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D27102A9-8310-4765-A935-A1911B00CA55}" styleName="Helle Formatvorlage 1 - Akz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9" autoAdjust="0"/>
    <p:restoredTop sz="94294" autoAdjust="0"/>
  </p:normalViewPr>
  <p:slideViewPr>
    <p:cSldViewPr snapToGrid="0">
      <p:cViewPr varScale="1">
        <p:scale>
          <a:sx n="117" d="100"/>
          <a:sy n="117" d="100"/>
        </p:scale>
        <p:origin x="192" y="752"/>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0"/>
    </p:cViewPr>
  </p:sorter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41B1-A595-4DBD-A7FD-E394CDA0C806}" type="datetimeFigureOut">
              <a:rPr lang="de-CH" smtClean="0"/>
              <a:t>24.11.25</a:t>
            </a:fld>
            <a:endParaRPr lang="de-CH"/>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BCD717-8ED3-477B-B881-D82A6E4C5082}" type="slidenum">
              <a:rPr lang="de-CH" smtClean="0"/>
              <a:t>‹Nr.›</a:t>
            </a:fld>
            <a:endParaRPr lang="de-CH"/>
          </a:p>
        </p:txBody>
      </p:sp>
    </p:spTree>
    <p:extLst>
      <p:ext uri="{BB962C8B-B14F-4D97-AF65-F5344CB8AC3E}">
        <p14:creationId xmlns:p14="http://schemas.microsoft.com/office/powerpoint/2010/main" val="83723967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72BCD717-8ED3-477B-B881-D82A6E4C5082}" type="slidenum">
              <a:rPr lang="de-CH" smtClean="0"/>
              <a:t>31</a:t>
            </a:fld>
            <a:endParaRPr lang="de-CH"/>
          </a:p>
        </p:txBody>
      </p:sp>
    </p:spTree>
    <p:extLst>
      <p:ext uri="{BB962C8B-B14F-4D97-AF65-F5344CB8AC3E}">
        <p14:creationId xmlns:p14="http://schemas.microsoft.com/office/powerpoint/2010/main" val="7902750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hyperlink" Target="mailto:energie@egonline.ch"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de-DE"/>
              <a:t>Mastertitelformat bearbeiten</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11/24/25</a:t>
            </a:fld>
            <a:endParaRPr lang="en-US" dirty="0"/>
          </a:p>
        </p:txBody>
      </p:sp>
      <p:sp>
        <p:nvSpPr>
          <p:cNvPr id="5" name="Footer Placeholder 4"/>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pic>
        <p:nvPicPr>
          <p:cNvPr id="7" name="Grafik 6" descr="Ein Bild, das draußen, Himmel, Solarenergie, Solarpanel enthält.&#10;&#10;Automatisch generierte Beschreibung">
            <a:extLst>
              <a:ext uri="{FF2B5EF4-FFF2-40B4-BE49-F238E27FC236}">
                <a16:creationId xmlns:a16="http://schemas.microsoft.com/office/drawing/2014/main" id="{89AB7246-E118-39D7-06EA-755687AF66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98" b="10928"/>
          <a:stretch/>
        </p:blipFill>
        <p:spPr>
          <a:xfrm>
            <a:off x="0" y="0"/>
            <a:ext cx="9144000" cy="5143500"/>
          </a:xfrm>
          <a:prstGeom prst="rect">
            <a:avLst/>
          </a:prstGeom>
        </p:spPr>
      </p:pic>
      <p:pic>
        <p:nvPicPr>
          <p:cNvPr id="8" name="Grafik 7">
            <a:extLst>
              <a:ext uri="{FF2B5EF4-FFF2-40B4-BE49-F238E27FC236}">
                <a16:creationId xmlns:a16="http://schemas.microsoft.com/office/drawing/2014/main" id="{C9068616-0DA9-FAF8-C3C8-1D884DDA4F30}"/>
              </a:ext>
            </a:extLst>
          </p:cNvPr>
          <p:cNvPicPr>
            <a:picLocks noChangeAspect="1"/>
          </p:cNvPicPr>
          <p:nvPr userDrawn="1"/>
        </p:nvPicPr>
        <p:blipFill>
          <a:blip r:embed="rId3"/>
          <a:stretch>
            <a:fillRect/>
          </a:stretch>
        </p:blipFill>
        <p:spPr>
          <a:xfrm>
            <a:off x="7215776" y="233286"/>
            <a:ext cx="1847622" cy="776001"/>
          </a:xfrm>
          <a:prstGeom prst="rect">
            <a:avLst/>
          </a:prstGeom>
        </p:spPr>
      </p:pic>
    </p:spTree>
    <p:extLst>
      <p:ext uri="{BB962C8B-B14F-4D97-AF65-F5344CB8AC3E}">
        <p14:creationId xmlns:p14="http://schemas.microsoft.com/office/powerpoint/2010/main" val="19948505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11/24/25</a:t>
            </a:fld>
            <a:endParaRPr lang="en-US" dirty="0"/>
          </a:p>
        </p:txBody>
      </p:sp>
      <p:sp>
        <p:nvSpPr>
          <p:cNvPr id="5" name="Footer Placeholder 4"/>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236218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3"/>
            <a:ext cx="1971675" cy="4358879"/>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0" y="273843"/>
            <a:ext cx="5800725" cy="4358879"/>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11/24/25</a:t>
            </a:fld>
            <a:endParaRPr lang="en-US" dirty="0"/>
          </a:p>
        </p:txBody>
      </p:sp>
      <p:sp>
        <p:nvSpPr>
          <p:cNvPr id="5" name="Footer Placeholder 4"/>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492878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Zwischen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8B7CF20A-38B4-DCA8-437C-13587B6336A0}"/>
              </a:ext>
            </a:extLst>
          </p:cNvPr>
          <p:cNvSpPr/>
          <p:nvPr userDrawn="1"/>
        </p:nvSpPr>
        <p:spPr>
          <a:xfrm>
            <a:off x="0" y="0"/>
            <a:ext cx="9144000" cy="5143500"/>
          </a:xfrm>
          <a:prstGeom prst="rect">
            <a:avLst/>
          </a:prstGeom>
          <a:solidFill>
            <a:srgbClr val="004F7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sz="1013"/>
          </a:p>
        </p:txBody>
      </p:sp>
      <p:sp>
        <p:nvSpPr>
          <p:cNvPr id="2" name="Titel 1">
            <a:extLst>
              <a:ext uri="{FF2B5EF4-FFF2-40B4-BE49-F238E27FC236}">
                <a16:creationId xmlns:a16="http://schemas.microsoft.com/office/drawing/2014/main" id="{D7327E6E-A1F0-F877-5BA2-6F2B42A197AA}"/>
              </a:ext>
            </a:extLst>
          </p:cNvPr>
          <p:cNvSpPr>
            <a:spLocks noGrp="1"/>
          </p:cNvSpPr>
          <p:nvPr>
            <p:ph type="ctrTitle"/>
          </p:nvPr>
        </p:nvSpPr>
        <p:spPr>
          <a:xfrm>
            <a:off x="0" y="2670991"/>
            <a:ext cx="6858000" cy="1347824"/>
          </a:xfrm>
          <a:prstGeom prst="roundRect">
            <a:avLst/>
          </a:prstGeom>
          <a:solidFill>
            <a:srgbClr val="00507D"/>
          </a:solidFill>
          <a:ln>
            <a:solidFill>
              <a:schemeClr val="bg2"/>
            </a:solidFill>
          </a:ln>
        </p:spPr>
        <p:txBody>
          <a:bodyPr anchor="t" anchorCtr="0">
            <a:noAutofit/>
          </a:bodyPr>
          <a:lstStyle>
            <a:lvl1pPr algn="l">
              <a:defRPr sz="4500">
                <a:solidFill>
                  <a:schemeClr val="bg1"/>
                </a:solidFill>
                <a:latin typeface="+mj-lt"/>
              </a:defRPr>
            </a:lvl1pPr>
          </a:lstStyle>
          <a:p>
            <a:endParaRPr lang="de-CH" dirty="0"/>
          </a:p>
        </p:txBody>
      </p:sp>
      <p:sp>
        <p:nvSpPr>
          <p:cNvPr id="4" name="Textplatzhalter 4">
            <a:extLst>
              <a:ext uri="{FF2B5EF4-FFF2-40B4-BE49-F238E27FC236}">
                <a16:creationId xmlns:a16="http://schemas.microsoft.com/office/drawing/2014/main" id="{ECB1AA20-7386-5383-3A6E-0C6D30A4702C}"/>
              </a:ext>
            </a:extLst>
          </p:cNvPr>
          <p:cNvSpPr>
            <a:spLocks noGrp="1"/>
          </p:cNvSpPr>
          <p:nvPr>
            <p:ph type="body" sz="quarter" idx="10" hasCustomPrompt="1"/>
          </p:nvPr>
        </p:nvSpPr>
        <p:spPr>
          <a:xfrm>
            <a:off x="61599" y="3609106"/>
            <a:ext cx="6173642" cy="374584"/>
          </a:xfrm>
          <a:prstGeom prst="roundRect">
            <a:avLst/>
          </a:prstGeom>
          <a:noFill/>
          <a:ln>
            <a:noFill/>
          </a:ln>
        </p:spPr>
        <p:txBody>
          <a:bodyPr tIns="46800"/>
          <a:lstStyle>
            <a:lvl1pPr marL="0" indent="0">
              <a:buNone/>
              <a:defRPr>
                <a:solidFill>
                  <a:schemeClr val="bg1"/>
                </a:solidFill>
              </a:defRPr>
            </a:lvl1pPr>
          </a:lstStyle>
          <a:p>
            <a:r>
              <a:rPr lang="de-DE" dirty="0"/>
              <a:t>Master-Untertitelformat bearbeiten</a:t>
            </a:r>
            <a:endParaRPr lang="de-CH" dirty="0"/>
          </a:p>
        </p:txBody>
      </p:sp>
      <p:sp>
        <p:nvSpPr>
          <p:cNvPr id="10" name="Textplatzhalter 9">
            <a:extLst>
              <a:ext uri="{FF2B5EF4-FFF2-40B4-BE49-F238E27FC236}">
                <a16:creationId xmlns:a16="http://schemas.microsoft.com/office/drawing/2014/main" id="{10FAED76-9605-DC69-C3E5-EC6AC43478A3}"/>
              </a:ext>
            </a:extLst>
          </p:cNvPr>
          <p:cNvSpPr>
            <a:spLocks noGrp="1"/>
          </p:cNvSpPr>
          <p:nvPr>
            <p:ph type="body" sz="quarter" idx="11"/>
          </p:nvPr>
        </p:nvSpPr>
        <p:spPr>
          <a:xfrm>
            <a:off x="7144" y="3417862"/>
            <a:ext cx="4691164" cy="176924"/>
          </a:xfrm>
          <a:prstGeom prst="roundRect">
            <a:avLst/>
          </a:prstGeom>
          <a:solidFill>
            <a:srgbClr val="F9B22D"/>
          </a:solidFill>
        </p:spPr>
        <p:txBody>
          <a:bodyPr>
            <a:noAutofit/>
          </a:bodyPr>
          <a:lstStyle>
            <a:lvl1pPr marL="0" indent="0">
              <a:buNone/>
              <a:defRPr sz="675">
                <a:solidFill>
                  <a:srgbClr val="F9B22D"/>
                </a:solidFill>
              </a:defRPr>
            </a:lvl1pPr>
          </a:lstStyle>
          <a:p>
            <a:pPr lvl="0"/>
            <a:endParaRPr lang="de-CH" dirty="0"/>
          </a:p>
        </p:txBody>
      </p:sp>
      <p:pic>
        <p:nvPicPr>
          <p:cNvPr id="13" name="Grafik 12" descr="Ein Bild, das Schrift, Grafiken, Logo, Symbol enthält.&#10;&#10;Automatisch generierte Beschreibung">
            <a:extLst>
              <a:ext uri="{FF2B5EF4-FFF2-40B4-BE49-F238E27FC236}">
                <a16:creationId xmlns:a16="http://schemas.microsoft.com/office/drawing/2014/main" id="{FFDA1BD8-8E07-DE64-0870-DF7F3CA659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14093" y="273845"/>
            <a:ext cx="1105933" cy="434564"/>
          </a:xfrm>
          <a:prstGeom prst="rect">
            <a:avLst/>
          </a:prstGeom>
        </p:spPr>
      </p:pic>
    </p:spTree>
    <p:extLst>
      <p:ext uri="{BB962C8B-B14F-4D97-AF65-F5344CB8AC3E}">
        <p14:creationId xmlns:p14="http://schemas.microsoft.com/office/powerpoint/2010/main" val="2821072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Nur Bild">
    <p:spTree>
      <p:nvGrpSpPr>
        <p:cNvPr id="1" name=""/>
        <p:cNvGrpSpPr/>
        <p:nvPr/>
      </p:nvGrpSpPr>
      <p:grpSpPr>
        <a:xfrm>
          <a:off x="0" y="0"/>
          <a:ext cx="0" cy="0"/>
          <a:chOff x="0" y="0"/>
          <a:chExt cx="0" cy="0"/>
        </a:xfrm>
      </p:grpSpPr>
      <p:sp>
        <p:nvSpPr>
          <p:cNvPr id="5" name="Bildplatzhalter 4">
            <a:extLst>
              <a:ext uri="{FF2B5EF4-FFF2-40B4-BE49-F238E27FC236}">
                <a16:creationId xmlns:a16="http://schemas.microsoft.com/office/drawing/2014/main" id="{C8C68828-E0E7-2853-8CC6-0FF7E3DC2707}"/>
              </a:ext>
            </a:extLst>
          </p:cNvPr>
          <p:cNvSpPr>
            <a:spLocks noGrp="1"/>
          </p:cNvSpPr>
          <p:nvPr>
            <p:ph type="pic" sz="quarter" idx="10"/>
          </p:nvPr>
        </p:nvSpPr>
        <p:spPr>
          <a:xfrm>
            <a:off x="633846" y="1580502"/>
            <a:ext cx="7881505" cy="3094651"/>
          </a:xfrm>
          <a:prstGeom prst="roundRect">
            <a:avLst/>
          </a:prstGeom>
          <a:solidFill>
            <a:schemeClr val="bg2"/>
          </a:solidFill>
        </p:spPr>
        <p:txBody>
          <a:bodyPr/>
          <a:lstStyle>
            <a:lvl1pPr marL="0" indent="0">
              <a:buNone/>
              <a:defRPr/>
            </a:lvl1pPr>
          </a:lstStyle>
          <a:p>
            <a:endParaRPr lang="de-CH" dirty="0"/>
          </a:p>
        </p:txBody>
      </p:sp>
      <p:sp>
        <p:nvSpPr>
          <p:cNvPr id="8" name="Textplatzhalter 7">
            <a:extLst>
              <a:ext uri="{FF2B5EF4-FFF2-40B4-BE49-F238E27FC236}">
                <a16:creationId xmlns:a16="http://schemas.microsoft.com/office/drawing/2014/main" id="{80536A39-2587-8098-6619-F5E14D2DBB0F}"/>
              </a:ext>
            </a:extLst>
          </p:cNvPr>
          <p:cNvSpPr>
            <a:spLocks noGrp="1"/>
          </p:cNvSpPr>
          <p:nvPr>
            <p:ph type="body" sz="quarter" idx="11"/>
          </p:nvPr>
        </p:nvSpPr>
        <p:spPr>
          <a:xfrm>
            <a:off x="633846" y="1045480"/>
            <a:ext cx="7881505" cy="445616"/>
          </a:xfrm>
        </p:spPr>
        <p:txBody>
          <a:bodyPr>
            <a:normAutofit/>
          </a:bodyPr>
          <a:lstStyle>
            <a:lvl1pPr marL="0" indent="0">
              <a:buNone/>
              <a:defRPr sz="1350">
                <a:solidFill>
                  <a:srgbClr val="004F7B"/>
                </a:solidFill>
              </a:defRPr>
            </a:lvl1pPr>
          </a:lstStyle>
          <a:p>
            <a:pPr lvl="0"/>
            <a:r>
              <a:rPr lang="de-DE" dirty="0"/>
              <a:t>Mastertextformat bearbeiten</a:t>
            </a:r>
          </a:p>
        </p:txBody>
      </p:sp>
      <p:sp>
        <p:nvSpPr>
          <p:cNvPr id="17" name="Titel 16">
            <a:extLst>
              <a:ext uri="{FF2B5EF4-FFF2-40B4-BE49-F238E27FC236}">
                <a16:creationId xmlns:a16="http://schemas.microsoft.com/office/drawing/2014/main" id="{EF9D0847-24F5-F0F7-6814-61FC5E3BC6EA}"/>
              </a:ext>
            </a:extLst>
          </p:cNvPr>
          <p:cNvSpPr>
            <a:spLocks noGrp="1"/>
          </p:cNvSpPr>
          <p:nvPr>
            <p:ph type="title"/>
          </p:nvPr>
        </p:nvSpPr>
        <p:spPr/>
        <p:txBody>
          <a:bodyPr/>
          <a:lstStyle/>
          <a:p>
            <a:r>
              <a:rPr lang="de-DE"/>
              <a:t>Mastertitelformat bearbeiten</a:t>
            </a:r>
          </a:p>
        </p:txBody>
      </p:sp>
      <p:sp>
        <p:nvSpPr>
          <p:cNvPr id="24" name="Datumsplatzhalter 23">
            <a:extLst>
              <a:ext uri="{FF2B5EF4-FFF2-40B4-BE49-F238E27FC236}">
                <a16:creationId xmlns:a16="http://schemas.microsoft.com/office/drawing/2014/main" id="{533A6F0C-6985-774E-80EF-43EBA2441B23}"/>
              </a:ext>
            </a:extLst>
          </p:cNvPr>
          <p:cNvSpPr>
            <a:spLocks noGrp="1"/>
          </p:cNvSpPr>
          <p:nvPr>
            <p:ph type="dt" sz="half" idx="12"/>
          </p:nvPr>
        </p:nvSpPr>
        <p:spPr/>
        <p:txBody>
          <a:bodyPr/>
          <a:lstStyle/>
          <a:p>
            <a:fld id="{C764DE79-268F-4C1A-8933-263129D2AF90}" type="datetimeFigureOut">
              <a:rPr lang="en-US" smtClean="0"/>
              <a:t>11/24/25</a:t>
            </a:fld>
            <a:endParaRPr lang="en-US" dirty="0"/>
          </a:p>
        </p:txBody>
      </p:sp>
      <p:sp>
        <p:nvSpPr>
          <p:cNvPr id="25" name="Fußzeilenplatzhalter 24">
            <a:extLst>
              <a:ext uri="{FF2B5EF4-FFF2-40B4-BE49-F238E27FC236}">
                <a16:creationId xmlns:a16="http://schemas.microsoft.com/office/drawing/2014/main" id="{21694B02-A8D1-A9B4-7B19-7580A1B6EBBC}"/>
              </a:ext>
            </a:extLst>
          </p:cNvPr>
          <p:cNvSpPr>
            <a:spLocks noGrp="1"/>
          </p:cNvSpPr>
          <p:nvPr>
            <p:ph type="ftr" sz="quarter" idx="13"/>
          </p:nvPr>
        </p:nvSpPr>
        <p:spPr>
          <a:xfrm>
            <a:off x="2987644" y="3925291"/>
            <a:ext cx="3470306" cy="273844"/>
          </a:xfrm>
          <a:prstGeom prst="rect">
            <a:avLst/>
          </a:prstGeom>
          <a:noFill/>
        </p:spPr>
        <p:txBody>
          <a:bodyPr/>
          <a:lstStyle>
            <a:lvl1pPr>
              <a:defRPr>
                <a:solidFill>
                  <a:srgbClr val="004F7B"/>
                </a:solidFill>
              </a:defRPr>
            </a:lvl1pPr>
          </a:lstStyle>
          <a:p>
            <a:r>
              <a:rPr lang="en-US" dirty="0" err="1"/>
              <a:t>www.egonline.ch</a:t>
            </a:r>
            <a:endParaRPr lang="en-US" dirty="0"/>
          </a:p>
        </p:txBody>
      </p:sp>
      <p:sp>
        <p:nvSpPr>
          <p:cNvPr id="26" name="Foliennummernplatzhalter 25">
            <a:extLst>
              <a:ext uri="{FF2B5EF4-FFF2-40B4-BE49-F238E27FC236}">
                <a16:creationId xmlns:a16="http://schemas.microsoft.com/office/drawing/2014/main" id="{785FB267-31A7-5D19-F955-B476A02C62D9}"/>
              </a:ext>
            </a:extLst>
          </p:cNvPr>
          <p:cNvSpPr>
            <a:spLocks noGrp="1"/>
          </p:cNvSpPr>
          <p:nvPr>
            <p:ph type="sldNum" sz="quarter" idx="14"/>
          </p:nvPr>
        </p:nvSpPr>
        <p:spPr/>
        <p:txBody>
          <a:bodyPr/>
          <a:lstStyle/>
          <a:p>
            <a:fld id="{48F63A3B-78C7-47BE-AE5E-E10140E04643}" type="slidenum">
              <a:rPr lang="en-US" smtClean="0"/>
              <a:t>‹Nr.›</a:t>
            </a:fld>
            <a:endParaRPr lang="en-US" dirty="0"/>
          </a:p>
        </p:txBody>
      </p:sp>
    </p:spTree>
    <p:extLst>
      <p:ext uri="{BB962C8B-B14F-4D97-AF65-F5344CB8AC3E}">
        <p14:creationId xmlns:p14="http://schemas.microsoft.com/office/powerpoint/2010/main" val="19140465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chlussfolie">
    <p:spTree>
      <p:nvGrpSpPr>
        <p:cNvPr id="1" name=""/>
        <p:cNvGrpSpPr/>
        <p:nvPr/>
      </p:nvGrpSpPr>
      <p:grpSpPr>
        <a:xfrm>
          <a:off x="0" y="0"/>
          <a:ext cx="0" cy="0"/>
          <a:chOff x="0" y="0"/>
          <a:chExt cx="0" cy="0"/>
        </a:xfrm>
      </p:grpSpPr>
      <p:pic>
        <p:nvPicPr>
          <p:cNvPr id="2" name="Grafik 1" descr="Ein Bild, das draußen, Himmel, Solarenergie, Solarpanel enthält.&#10;&#10;Automatisch generierte Beschreibung">
            <a:extLst>
              <a:ext uri="{FF2B5EF4-FFF2-40B4-BE49-F238E27FC236}">
                <a16:creationId xmlns:a16="http://schemas.microsoft.com/office/drawing/2014/main" id="{C23079D7-8ABD-DD2A-8C71-5B5AF863C67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t="4698" b="10928"/>
          <a:stretch/>
        </p:blipFill>
        <p:spPr>
          <a:xfrm>
            <a:off x="0" y="0"/>
            <a:ext cx="9144000" cy="5143500"/>
          </a:xfrm>
          <a:prstGeom prst="rect">
            <a:avLst/>
          </a:prstGeom>
        </p:spPr>
      </p:pic>
      <p:sp>
        <p:nvSpPr>
          <p:cNvPr id="3" name="Untertitel 2">
            <a:extLst>
              <a:ext uri="{FF2B5EF4-FFF2-40B4-BE49-F238E27FC236}">
                <a16:creationId xmlns:a16="http://schemas.microsoft.com/office/drawing/2014/main" id="{FC5D9DC6-E876-F61C-D5BE-1574A0D88C8B}"/>
              </a:ext>
            </a:extLst>
          </p:cNvPr>
          <p:cNvSpPr>
            <a:spLocks noGrp="1"/>
          </p:cNvSpPr>
          <p:nvPr>
            <p:ph type="subTitle" idx="1" hasCustomPrompt="1"/>
          </p:nvPr>
        </p:nvSpPr>
        <p:spPr>
          <a:xfrm>
            <a:off x="7373983" y="4653984"/>
            <a:ext cx="1711235" cy="344888"/>
          </a:xfrm>
        </p:spPr>
        <p:txBody>
          <a:bodyPr>
            <a:noAutofit/>
          </a:bodyPr>
          <a:lstStyle>
            <a:lvl1pPr marL="0" indent="0" algn="l">
              <a:buNone/>
              <a:defRPr sz="1800" b="1">
                <a:solidFill>
                  <a:schemeClr val="bg1"/>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www.egonline.ch</a:t>
            </a:r>
            <a:endParaRPr lang="de-CH" dirty="0"/>
          </a:p>
        </p:txBody>
      </p:sp>
      <p:sp>
        <p:nvSpPr>
          <p:cNvPr id="10" name="Titel 1">
            <a:extLst>
              <a:ext uri="{FF2B5EF4-FFF2-40B4-BE49-F238E27FC236}">
                <a16:creationId xmlns:a16="http://schemas.microsoft.com/office/drawing/2014/main" id="{08A43E0F-33CA-9503-7758-E3B115AE1C3C}"/>
              </a:ext>
            </a:extLst>
          </p:cNvPr>
          <p:cNvSpPr>
            <a:spLocks noGrp="1"/>
          </p:cNvSpPr>
          <p:nvPr>
            <p:ph type="ctrTitle" hasCustomPrompt="1"/>
          </p:nvPr>
        </p:nvSpPr>
        <p:spPr>
          <a:xfrm>
            <a:off x="0" y="2664640"/>
            <a:ext cx="6858000" cy="1347824"/>
          </a:xfrm>
          <a:prstGeom prst="roundRect">
            <a:avLst/>
          </a:prstGeom>
          <a:noFill/>
          <a:ln>
            <a:solidFill>
              <a:schemeClr val="bg1"/>
            </a:solidFill>
          </a:ln>
        </p:spPr>
        <p:txBody>
          <a:bodyPr anchor="t" anchorCtr="0">
            <a:noAutofit/>
          </a:bodyPr>
          <a:lstStyle>
            <a:lvl1pPr algn="l">
              <a:defRPr sz="4500">
                <a:ln>
                  <a:noFill/>
                </a:ln>
                <a:solidFill>
                  <a:schemeClr val="bg1"/>
                </a:solidFill>
                <a:latin typeface="+mj-lt"/>
              </a:defRPr>
            </a:lvl1pPr>
          </a:lstStyle>
          <a:p>
            <a:r>
              <a:rPr lang="de-CH" dirty="0"/>
              <a:t>Vielen Dank für Ihre Aufmerksamkeit</a:t>
            </a:r>
          </a:p>
        </p:txBody>
      </p:sp>
      <p:pic>
        <p:nvPicPr>
          <p:cNvPr id="4" name="Grafik 3" descr="Ein Bild, das Text, Schrift, Grafiken, Logo enthält.&#10;&#10;Automatisch generierte Beschreibung">
            <a:extLst>
              <a:ext uri="{FF2B5EF4-FFF2-40B4-BE49-F238E27FC236}">
                <a16:creationId xmlns:a16="http://schemas.microsoft.com/office/drawing/2014/main" id="{5D57A36C-7870-6561-C658-48F953796AC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213370" y="234932"/>
            <a:ext cx="1859580" cy="776595"/>
          </a:xfrm>
          <a:prstGeom prst="rect">
            <a:avLst/>
          </a:prstGeom>
        </p:spPr>
      </p:pic>
    </p:spTree>
    <p:extLst>
      <p:ext uri="{BB962C8B-B14F-4D97-AF65-F5344CB8AC3E}">
        <p14:creationId xmlns:p14="http://schemas.microsoft.com/office/powerpoint/2010/main" val="26446191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ufzählung mit Bild links">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DDB157ED-0B8B-2A44-8DD6-0A812E8ED5CF}"/>
              </a:ext>
            </a:extLst>
          </p:cNvPr>
          <p:cNvSpPr>
            <a:spLocks noGrp="1"/>
          </p:cNvSpPr>
          <p:nvPr>
            <p:ph type="pic" sz="quarter" idx="15"/>
          </p:nvPr>
        </p:nvSpPr>
        <p:spPr>
          <a:xfrm>
            <a:off x="0" y="0"/>
            <a:ext cx="3929826" cy="5143500"/>
          </a:xfrm>
          <a:prstGeom prst="rect">
            <a:avLst/>
          </a:prstGeom>
          <a:solidFill>
            <a:srgbClr val="004F7B"/>
          </a:solidFill>
        </p:spPr>
        <p:txBody>
          <a:bodyPr/>
          <a:lstStyle>
            <a:lvl1pPr marL="0" indent="0">
              <a:buNone/>
              <a:defRPr/>
            </a:lvl1pPr>
          </a:lstStyle>
          <a:p>
            <a:endParaRPr lang="de-CH" dirty="0"/>
          </a:p>
        </p:txBody>
      </p:sp>
      <p:sp>
        <p:nvSpPr>
          <p:cNvPr id="14" name="Espace réservé du texte 11">
            <a:extLst>
              <a:ext uri="{FF2B5EF4-FFF2-40B4-BE49-F238E27FC236}">
                <a16:creationId xmlns:a16="http://schemas.microsoft.com/office/drawing/2014/main" id="{367F9F7F-EE51-4F16-1073-9C821BB1655C}"/>
              </a:ext>
            </a:extLst>
          </p:cNvPr>
          <p:cNvSpPr>
            <a:spLocks noGrp="1"/>
          </p:cNvSpPr>
          <p:nvPr>
            <p:ph type="body" sz="quarter" idx="14" hasCustomPrompt="1"/>
          </p:nvPr>
        </p:nvSpPr>
        <p:spPr>
          <a:xfrm>
            <a:off x="4190186" y="1805422"/>
            <a:ext cx="4083051" cy="2919566"/>
          </a:xfrm>
        </p:spPr>
        <p:txBody>
          <a:bodyPr rtlCol="0">
            <a:noAutofit/>
          </a:bodyPr>
          <a:lstStyle>
            <a:lvl1pPr marL="214313" indent="-214313">
              <a:buClr>
                <a:srgbClr val="F9B22D"/>
              </a:buClr>
              <a:buFont typeface="Wingdings" panose="05000000000000000000" pitchFamily="2" charset="2"/>
              <a:buChar char="ü"/>
              <a:defRPr sz="1350"/>
            </a:lvl1pPr>
          </a:lstStyle>
          <a:p>
            <a:pPr>
              <a:lnSpc>
                <a:spcPct val="120000"/>
              </a:lnSpc>
            </a:pPr>
            <a:r>
              <a:rPr lang="de-DE" sz="1350" dirty="0" err="1"/>
              <a:t>Lorem</a:t>
            </a:r>
            <a:r>
              <a:rPr lang="de-DE" sz="1350" dirty="0"/>
              <a:t> </a:t>
            </a:r>
            <a:r>
              <a:rPr lang="de-DE" sz="1350" dirty="0" err="1"/>
              <a:t>ipsum</a:t>
            </a:r>
            <a:r>
              <a:rPr lang="de-DE" sz="1350" dirty="0"/>
              <a:t> </a:t>
            </a:r>
            <a:r>
              <a:rPr lang="de-DE" sz="1350" dirty="0" err="1"/>
              <a:t>dolor</a:t>
            </a:r>
            <a:r>
              <a:rPr lang="de-DE" sz="1350" dirty="0"/>
              <a:t> </a:t>
            </a:r>
            <a:r>
              <a:rPr lang="de-DE" sz="1350" dirty="0" err="1"/>
              <a:t>sit</a:t>
            </a:r>
            <a:r>
              <a:rPr lang="de-DE" sz="1350" dirty="0"/>
              <a:t> </a:t>
            </a:r>
            <a:r>
              <a:rPr lang="de-DE" sz="1350" dirty="0" err="1"/>
              <a:t>amet</a:t>
            </a:r>
            <a:r>
              <a:rPr lang="de-DE" sz="1350" dirty="0"/>
              <a:t>, </a:t>
            </a:r>
            <a:r>
              <a:rPr lang="de-DE" sz="1350" dirty="0" err="1"/>
              <a:t>consetetur</a:t>
            </a:r>
            <a:r>
              <a:rPr lang="de-DE" sz="1350" dirty="0"/>
              <a:t> </a:t>
            </a:r>
            <a:r>
              <a:rPr lang="de-DE" sz="1350" dirty="0" err="1"/>
              <a:t>sadipscing</a:t>
            </a:r>
            <a:r>
              <a:rPr lang="de-DE" sz="1350" dirty="0"/>
              <a:t> </a:t>
            </a:r>
            <a:r>
              <a:rPr lang="de-DE" sz="1350" dirty="0" err="1"/>
              <a:t>elitr</a:t>
            </a:r>
            <a:r>
              <a:rPr lang="de-DE" sz="1350" dirty="0"/>
              <a:t>, sed </a:t>
            </a:r>
            <a:r>
              <a:rPr lang="de-DE" sz="1350" dirty="0" err="1"/>
              <a:t>diam</a:t>
            </a:r>
            <a:r>
              <a:rPr lang="de-DE" sz="1350" dirty="0"/>
              <a:t> </a:t>
            </a:r>
            <a:r>
              <a:rPr lang="de-DE" sz="1350" dirty="0" err="1"/>
              <a:t>nonumy</a:t>
            </a:r>
            <a:r>
              <a:rPr lang="de-DE" sz="1350" dirty="0"/>
              <a:t> </a:t>
            </a:r>
            <a:r>
              <a:rPr lang="de-DE" sz="1350" dirty="0" err="1"/>
              <a:t>eirmod</a:t>
            </a:r>
            <a:r>
              <a:rPr lang="de-DE" sz="1350" dirty="0"/>
              <a:t> </a:t>
            </a:r>
            <a:r>
              <a:rPr lang="de-DE" sz="1350" dirty="0" err="1"/>
              <a:t>tempor</a:t>
            </a:r>
            <a:r>
              <a:rPr lang="de-DE" sz="1350" dirty="0"/>
              <a:t> </a:t>
            </a:r>
            <a:r>
              <a:rPr lang="de-DE" sz="1350" dirty="0" err="1"/>
              <a:t>invidunt</a:t>
            </a:r>
            <a:r>
              <a:rPr lang="de-DE" sz="1350" dirty="0"/>
              <a:t> </a:t>
            </a:r>
            <a:r>
              <a:rPr lang="de-DE" sz="1350" dirty="0" err="1"/>
              <a:t>ut</a:t>
            </a:r>
            <a:r>
              <a:rPr lang="de-DE" sz="1350" dirty="0"/>
              <a:t> </a:t>
            </a:r>
            <a:r>
              <a:rPr lang="de-DE" sz="1350" dirty="0" err="1"/>
              <a:t>labore</a:t>
            </a:r>
            <a:r>
              <a:rPr lang="de-DE" sz="1350" dirty="0"/>
              <a:t> et </a:t>
            </a:r>
            <a:r>
              <a:rPr lang="de-DE" sz="1350" dirty="0" err="1"/>
              <a:t>dolore</a:t>
            </a:r>
            <a:r>
              <a:rPr lang="de-DE" sz="1350" dirty="0"/>
              <a:t> magna </a:t>
            </a:r>
            <a:r>
              <a:rPr lang="de-DE" sz="1350" dirty="0" err="1"/>
              <a:t>aliquyam</a:t>
            </a:r>
            <a:r>
              <a:rPr lang="de-DE" sz="1350" dirty="0"/>
              <a:t> erat, sed </a:t>
            </a:r>
            <a:r>
              <a:rPr lang="de-DE" sz="1350" dirty="0" err="1"/>
              <a:t>diam</a:t>
            </a:r>
            <a:r>
              <a:rPr lang="de-DE" sz="1350" dirty="0"/>
              <a:t> </a:t>
            </a:r>
            <a:r>
              <a:rPr lang="de-DE" sz="1350" dirty="0" err="1"/>
              <a:t>voluptua</a:t>
            </a:r>
            <a:r>
              <a:rPr lang="de-DE" sz="1350" dirty="0"/>
              <a:t>. </a:t>
            </a:r>
            <a:r>
              <a:rPr lang="fr-CH" sz="1350" dirty="0"/>
              <a:t>At </a:t>
            </a:r>
            <a:r>
              <a:rPr lang="fr-CH" sz="1350" dirty="0" err="1"/>
              <a:t>vero</a:t>
            </a:r>
            <a:r>
              <a:rPr lang="fr-CH" sz="1350" dirty="0"/>
              <a:t> </a:t>
            </a:r>
          </a:p>
          <a:p>
            <a:pPr>
              <a:lnSpc>
                <a:spcPct val="120000"/>
              </a:lnSpc>
            </a:pPr>
            <a:r>
              <a:rPr lang="fr-CH" sz="1350" dirty="0" err="1"/>
              <a:t>Stet</a:t>
            </a:r>
            <a:r>
              <a:rPr lang="fr-CH" sz="1350" dirty="0"/>
              <a:t> </a:t>
            </a:r>
            <a:r>
              <a:rPr lang="fr-CH" sz="1350" dirty="0" err="1"/>
              <a:t>clita</a:t>
            </a:r>
            <a:r>
              <a:rPr lang="fr-CH" sz="1350" dirty="0"/>
              <a:t> </a:t>
            </a:r>
            <a:r>
              <a:rPr lang="fr-CH" sz="1350" dirty="0" err="1"/>
              <a:t>kasd</a:t>
            </a:r>
            <a:r>
              <a:rPr lang="fr-CH" sz="1350" dirty="0"/>
              <a:t> </a:t>
            </a:r>
            <a:r>
              <a:rPr lang="fr-CH" sz="1350" dirty="0" err="1"/>
              <a:t>gubergren</a:t>
            </a:r>
            <a:r>
              <a:rPr lang="fr-CH" sz="1350" dirty="0"/>
              <a:t>, no </a:t>
            </a:r>
            <a:r>
              <a:rPr lang="fr-CH" sz="1350" dirty="0" err="1"/>
              <a:t>sea</a:t>
            </a:r>
            <a:r>
              <a:rPr lang="fr-CH" sz="1350" dirty="0"/>
              <a:t> </a:t>
            </a:r>
            <a:r>
              <a:rPr lang="fr-CH" sz="1350" dirty="0" err="1"/>
              <a:t>takimata</a:t>
            </a:r>
            <a:r>
              <a:rPr lang="fr-CH" sz="1350" dirty="0"/>
              <a:t> sanctus est Lorem ipsum </a:t>
            </a:r>
            <a:r>
              <a:rPr lang="fr-CH" sz="1350" dirty="0" err="1"/>
              <a:t>dolor</a:t>
            </a:r>
            <a:r>
              <a:rPr lang="fr-CH" sz="1350" dirty="0"/>
              <a:t> </a:t>
            </a:r>
            <a:r>
              <a:rPr lang="fr-CH" sz="1350" dirty="0" err="1"/>
              <a:t>sit</a:t>
            </a:r>
            <a:r>
              <a:rPr lang="fr-CH" sz="1350" dirty="0"/>
              <a:t> </a:t>
            </a:r>
            <a:r>
              <a:rPr lang="fr-CH" sz="1350" dirty="0" err="1"/>
              <a:t>amet</a:t>
            </a:r>
            <a:r>
              <a:rPr lang="fr-CH" sz="1350" dirty="0"/>
              <a:t>. Lorem ipsum </a:t>
            </a:r>
            <a:r>
              <a:rPr lang="fr-CH" sz="1350" dirty="0" err="1"/>
              <a:t>dolor</a:t>
            </a:r>
            <a:r>
              <a:rPr lang="fr-CH" sz="1350" dirty="0"/>
              <a:t> </a:t>
            </a:r>
            <a:r>
              <a:rPr lang="fr-CH" sz="1350" dirty="0" err="1"/>
              <a:t>sit</a:t>
            </a:r>
            <a:r>
              <a:rPr lang="fr-CH" sz="1350" dirty="0"/>
              <a:t> </a:t>
            </a:r>
            <a:r>
              <a:rPr lang="fr-CH" sz="1350" dirty="0" err="1"/>
              <a:t>amet</a:t>
            </a:r>
            <a:r>
              <a:rPr lang="fr-CH" sz="1350" dirty="0"/>
              <a:t>, </a:t>
            </a:r>
            <a:r>
              <a:rPr lang="fr-CH" sz="1350" dirty="0" err="1"/>
              <a:t>consetetur</a:t>
            </a:r>
            <a:r>
              <a:rPr lang="fr-CH" sz="1350" dirty="0"/>
              <a:t> </a:t>
            </a:r>
            <a:r>
              <a:rPr lang="fr-CH" sz="1350" dirty="0" err="1"/>
              <a:t>sadipscing</a:t>
            </a:r>
            <a:r>
              <a:rPr lang="fr-CH" sz="1350" dirty="0"/>
              <a:t> </a:t>
            </a:r>
            <a:r>
              <a:rPr lang="fr-CH" sz="1350" dirty="0" err="1"/>
              <a:t>elitr</a:t>
            </a:r>
            <a:r>
              <a:rPr lang="fr-CH" sz="1350" dirty="0"/>
              <a:t>, </a:t>
            </a:r>
            <a:r>
              <a:rPr lang="fr-CH" sz="1350" dirty="0" err="1"/>
              <a:t>sed</a:t>
            </a:r>
            <a:r>
              <a:rPr lang="fr-CH" sz="1350" dirty="0"/>
              <a:t> diam </a:t>
            </a:r>
            <a:r>
              <a:rPr lang="fr-CH" sz="1350" dirty="0" err="1"/>
              <a:t>nonumy</a:t>
            </a:r>
            <a:r>
              <a:rPr lang="fr-CH" sz="1350" dirty="0"/>
              <a:t> </a:t>
            </a:r>
            <a:r>
              <a:rPr lang="fr-CH" sz="1350" dirty="0" err="1"/>
              <a:t>eirmod</a:t>
            </a:r>
            <a:endParaRPr lang="fr-CH" sz="1350" dirty="0"/>
          </a:p>
          <a:p>
            <a:pPr>
              <a:lnSpc>
                <a:spcPct val="120000"/>
              </a:lnSpc>
            </a:pPr>
            <a:r>
              <a:rPr lang="de-DE" sz="1350" dirty="0" err="1"/>
              <a:t>consetetur</a:t>
            </a:r>
            <a:r>
              <a:rPr lang="de-DE" sz="1350" dirty="0"/>
              <a:t> </a:t>
            </a:r>
            <a:r>
              <a:rPr lang="de-DE" sz="1350" dirty="0" err="1"/>
              <a:t>sadipscing</a:t>
            </a:r>
            <a:r>
              <a:rPr lang="de-DE" sz="1350" dirty="0"/>
              <a:t> </a:t>
            </a:r>
            <a:r>
              <a:rPr lang="de-DE" sz="1350" dirty="0" err="1"/>
              <a:t>elitr</a:t>
            </a:r>
            <a:r>
              <a:rPr lang="de-DE" sz="1350" dirty="0"/>
              <a:t>, sed </a:t>
            </a:r>
            <a:r>
              <a:rPr lang="de-DE" sz="1350" dirty="0" err="1"/>
              <a:t>diam</a:t>
            </a:r>
            <a:r>
              <a:rPr lang="de-DE" sz="1350" dirty="0"/>
              <a:t> </a:t>
            </a:r>
            <a:r>
              <a:rPr lang="de-DE" sz="1350" dirty="0" err="1"/>
              <a:t>nonumy</a:t>
            </a:r>
            <a:r>
              <a:rPr lang="de-DE" sz="1350" dirty="0"/>
              <a:t> </a:t>
            </a:r>
            <a:r>
              <a:rPr lang="de-DE" sz="1350" dirty="0" err="1"/>
              <a:t>eirmod</a:t>
            </a:r>
            <a:r>
              <a:rPr lang="de-DE" sz="1350" dirty="0"/>
              <a:t> </a:t>
            </a:r>
            <a:r>
              <a:rPr lang="de-DE" sz="1350" dirty="0" err="1"/>
              <a:t>tempor</a:t>
            </a:r>
            <a:r>
              <a:rPr lang="de-DE" sz="1350" dirty="0"/>
              <a:t> </a:t>
            </a:r>
            <a:r>
              <a:rPr lang="de-DE" sz="1350" dirty="0" err="1"/>
              <a:t>invidunt</a:t>
            </a:r>
            <a:r>
              <a:rPr lang="de-DE" sz="1350" dirty="0"/>
              <a:t> </a:t>
            </a:r>
            <a:r>
              <a:rPr lang="de-DE" sz="1350" dirty="0" err="1"/>
              <a:t>ut</a:t>
            </a:r>
            <a:r>
              <a:rPr lang="de-DE" sz="1350" dirty="0"/>
              <a:t> </a:t>
            </a:r>
            <a:r>
              <a:rPr lang="de-DE" sz="1350" dirty="0" err="1"/>
              <a:t>labore</a:t>
            </a:r>
            <a:r>
              <a:rPr lang="de-DE" sz="1350" dirty="0"/>
              <a:t> et </a:t>
            </a:r>
            <a:r>
              <a:rPr lang="de-DE" sz="1350" dirty="0" err="1"/>
              <a:t>dolore</a:t>
            </a:r>
            <a:r>
              <a:rPr lang="de-DE" sz="1350" dirty="0"/>
              <a:t> magna </a:t>
            </a:r>
            <a:r>
              <a:rPr lang="de-DE" sz="1350" dirty="0" err="1"/>
              <a:t>aliquyam</a:t>
            </a:r>
            <a:r>
              <a:rPr lang="de-DE" sz="1350" dirty="0"/>
              <a:t> erat, sed </a:t>
            </a:r>
            <a:r>
              <a:rPr lang="de-DE" sz="1350" dirty="0" err="1"/>
              <a:t>diam</a:t>
            </a:r>
            <a:r>
              <a:rPr lang="de-DE" sz="1350" dirty="0"/>
              <a:t> </a:t>
            </a:r>
            <a:r>
              <a:rPr lang="de-DE" sz="1350" dirty="0" err="1"/>
              <a:t>voluptua</a:t>
            </a:r>
            <a:r>
              <a:rPr lang="de-DE" sz="1350" dirty="0"/>
              <a:t>. </a:t>
            </a:r>
            <a:r>
              <a:rPr lang="fr-CH" sz="1350" dirty="0"/>
              <a:t>At </a:t>
            </a:r>
            <a:r>
              <a:rPr lang="fr-CH" sz="1350" dirty="0" err="1"/>
              <a:t>vero</a:t>
            </a:r>
            <a:r>
              <a:rPr lang="fr-CH" sz="1350" dirty="0"/>
              <a:t> </a:t>
            </a:r>
            <a:r>
              <a:rPr lang="fr-CH" sz="1350" dirty="0" err="1"/>
              <a:t>eos</a:t>
            </a:r>
            <a:r>
              <a:rPr lang="fr-CH" sz="1350" dirty="0"/>
              <a:t> et </a:t>
            </a:r>
            <a:r>
              <a:rPr lang="fr-CH" sz="1350" dirty="0" err="1"/>
              <a:t>accusam</a:t>
            </a:r>
            <a:endParaRPr lang="fr-FR" dirty="0"/>
          </a:p>
        </p:txBody>
      </p:sp>
      <p:sp>
        <p:nvSpPr>
          <p:cNvPr id="3" name="Espace réservé du contenu 2">
            <a:extLst>
              <a:ext uri="{FF2B5EF4-FFF2-40B4-BE49-F238E27FC236}">
                <a16:creationId xmlns:a16="http://schemas.microsoft.com/office/drawing/2014/main" id="{1A23B201-FBF3-1ED7-7EA3-26A2F0392BA4}"/>
              </a:ext>
            </a:extLst>
          </p:cNvPr>
          <p:cNvSpPr>
            <a:spLocks noGrp="1"/>
          </p:cNvSpPr>
          <p:nvPr>
            <p:ph type="body" idx="1"/>
          </p:nvPr>
        </p:nvSpPr>
        <p:spPr>
          <a:xfrm>
            <a:off x="4190184" y="1365269"/>
            <a:ext cx="2357438" cy="342900"/>
          </a:xfrm>
          <a:prstGeom prst="roundRect">
            <a:avLst/>
          </a:prstGeom>
          <a:solidFill>
            <a:srgbClr val="F9B22D"/>
          </a:solidFill>
        </p:spPr>
        <p:txBody>
          <a:bodyPr vert="horz" lIns="91440" tIns="468000" rIns="91440" bIns="108000" rtlCol="0" anchor="b">
            <a:noAutofit/>
          </a:bodyPr>
          <a:lstStyle>
            <a:lvl1pPr marL="0" indent="0">
              <a:buNone/>
              <a:defRPr sz="1800">
                <a:solidFill>
                  <a:schemeClr val="bg1"/>
                </a:solidFill>
                <a:latin typeface="+mj-lt"/>
                <a:ea typeface="Calibri" panose="020F0502020204030204" pitchFamily="34" charset="0"/>
                <a:cs typeface="Calibri" panose="020F0502020204030204" pitchFamily="34" charset="0"/>
              </a:defRPr>
            </a:lvl1pPr>
          </a:lstStyle>
          <a:p>
            <a:pPr rtl="0"/>
            <a:endParaRPr lang="fr-FR" dirty="0">
              <a:latin typeface="Calibri" panose="020F0502020204030204" pitchFamily="34" charset="0"/>
              <a:ea typeface="Calibri" panose="020F0502020204030204" pitchFamily="34" charset="0"/>
              <a:cs typeface="Calibri" panose="020F0502020204030204" pitchFamily="34" charset="0"/>
            </a:endParaRPr>
          </a:p>
        </p:txBody>
      </p:sp>
      <p:sp>
        <p:nvSpPr>
          <p:cNvPr id="10" name="Titel 9">
            <a:extLst>
              <a:ext uri="{FF2B5EF4-FFF2-40B4-BE49-F238E27FC236}">
                <a16:creationId xmlns:a16="http://schemas.microsoft.com/office/drawing/2014/main" id="{281A896B-5DB5-41EF-FFD7-EF873F3B1FD4}"/>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0459600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ufzählung mit Bild rechts">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DDB157ED-0B8B-2A44-8DD6-0A812E8ED5CF}"/>
              </a:ext>
            </a:extLst>
          </p:cNvPr>
          <p:cNvSpPr>
            <a:spLocks noGrp="1"/>
          </p:cNvSpPr>
          <p:nvPr>
            <p:ph type="pic" sz="quarter" idx="15"/>
          </p:nvPr>
        </p:nvSpPr>
        <p:spPr>
          <a:xfrm>
            <a:off x="5214174" y="0"/>
            <a:ext cx="3929826" cy="5143500"/>
          </a:xfrm>
          <a:prstGeom prst="rect">
            <a:avLst/>
          </a:prstGeom>
          <a:solidFill>
            <a:srgbClr val="004F7B"/>
          </a:solidFill>
        </p:spPr>
        <p:txBody>
          <a:bodyPr/>
          <a:lstStyle>
            <a:lvl1pPr marL="0" indent="0">
              <a:buNone/>
              <a:defRPr/>
            </a:lvl1pPr>
          </a:lstStyle>
          <a:p>
            <a:endParaRPr lang="de-CH" dirty="0"/>
          </a:p>
        </p:txBody>
      </p:sp>
      <p:sp>
        <p:nvSpPr>
          <p:cNvPr id="2" name="Titel 1">
            <a:extLst>
              <a:ext uri="{FF2B5EF4-FFF2-40B4-BE49-F238E27FC236}">
                <a16:creationId xmlns:a16="http://schemas.microsoft.com/office/drawing/2014/main" id="{7BFCC9A9-C772-65F4-49AF-B6D7A349F580}"/>
              </a:ext>
            </a:extLst>
          </p:cNvPr>
          <p:cNvSpPr>
            <a:spLocks noGrp="1"/>
          </p:cNvSpPr>
          <p:nvPr>
            <p:ph type="title" hasCustomPrompt="1"/>
          </p:nvPr>
        </p:nvSpPr>
        <p:spPr/>
        <p:txBody>
          <a:bodyPr/>
          <a:lstStyle>
            <a:lvl1pPr>
              <a:defRPr>
                <a:solidFill>
                  <a:srgbClr val="004F7B"/>
                </a:solidFill>
              </a:defRPr>
            </a:lvl1pPr>
          </a:lstStyle>
          <a:p>
            <a:r>
              <a:rPr lang="de-DE" dirty="0"/>
              <a:t>Titel</a:t>
            </a:r>
            <a:endParaRPr lang="de-CH" dirty="0"/>
          </a:p>
        </p:txBody>
      </p:sp>
      <p:sp>
        <p:nvSpPr>
          <p:cNvPr id="14" name="Espace réservé du texte 11">
            <a:extLst>
              <a:ext uri="{FF2B5EF4-FFF2-40B4-BE49-F238E27FC236}">
                <a16:creationId xmlns:a16="http://schemas.microsoft.com/office/drawing/2014/main" id="{367F9F7F-EE51-4F16-1073-9C821BB1655C}"/>
              </a:ext>
            </a:extLst>
          </p:cNvPr>
          <p:cNvSpPr>
            <a:spLocks noGrp="1"/>
          </p:cNvSpPr>
          <p:nvPr>
            <p:ph type="body" sz="quarter" idx="14" hasCustomPrompt="1"/>
          </p:nvPr>
        </p:nvSpPr>
        <p:spPr>
          <a:xfrm>
            <a:off x="628649" y="1811184"/>
            <a:ext cx="4083051" cy="2919566"/>
          </a:xfrm>
        </p:spPr>
        <p:txBody>
          <a:bodyPr rtlCol="0">
            <a:noAutofit/>
          </a:bodyPr>
          <a:lstStyle>
            <a:lvl1pPr marL="214313" indent="-214313">
              <a:buClr>
                <a:srgbClr val="F9B22D"/>
              </a:buClr>
              <a:buFont typeface="Wingdings" panose="05000000000000000000" pitchFamily="2" charset="2"/>
              <a:buChar char="ü"/>
              <a:defRPr sz="1350"/>
            </a:lvl1pPr>
          </a:lstStyle>
          <a:p>
            <a:pPr>
              <a:lnSpc>
                <a:spcPct val="120000"/>
              </a:lnSpc>
            </a:pPr>
            <a:r>
              <a:rPr lang="de-DE" sz="1350" dirty="0" err="1"/>
              <a:t>Lorem</a:t>
            </a:r>
            <a:r>
              <a:rPr lang="de-DE" sz="1350" dirty="0"/>
              <a:t> </a:t>
            </a:r>
            <a:r>
              <a:rPr lang="de-DE" sz="1350" dirty="0" err="1"/>
              <a:t>ipsum</a:t>
            </a:r>
            <a:r>
              <a:rPr lang="de-DE" sz="1350" dirty="0"/>
              <a:t> </a:t>
            </a:r>
            <a:r>
              <a:rPr lang="de-DE" sz="1350" dirty="0" err="1"/>
              <a:t>dolor</a:t>
            </a:r>
            <a:r>
              <a:rPr lang="de-DE" sz="1350" dirty="0"/>
              <a:t> </a:t>
            </a:r>
            <a:r>
              <a:rPr lang="de-DE" sz="1350" dirty="0" err="1"/>
              <a:t>sit</a:t>
            </a:r>
            <a:r>
              <a:rPr lang="de-DE" sz="1350" dirty="0"/>
              <a:t> </a:t>
            </a:r>
            <a:r>
              <a:rPr lang="de-DE" sz="1350" dirty="0" err="1"/>
              <a:t>amet</a:t>
            </a:r>
            <a:r>
              <a:rPr lang="de-DE" sz="1350" dirty="0"/>
              <a:t>, </a:t>
            </a:r>
            <a:r>
              <a:rPr lang="de-DE" sz="1350" dirty="0" err="1"/>
              <a:t>consetetur</a:t>
            </a:r>
            <a:r>
              <a:rPr lang="de-DE" sz="1350" dirty="0"/>
              <a:t> </a:t>
            </a:r>
            <a:r>
              <a:rPr lang="de-DE" sz="1350" dirty="0" err="1"/>
              <a:t>sadipscing</a:t>
            </a:r>
            <a:r>
              <a:rPr lang="de-DE" sz="1350" dirty="0"/>
              <a:t> </a:t>
            </a:r>
            <a:r>
              <a:rPr lang="de-DE" sz="1350" dirty="0" err="1"/>
              <a:t>elitr</a:t>
            </a:r>
            <a:r>
              <a:rPr lang="de-DE" sz="1350" dirty="0"/>
              <a:t>, sed </a:t>
            </a:r>
            <a:r>
              <a:rPr lang="de-DE" sz="1350" dirty="0" err="1"/>
              <a:t>diam</a:t>
            </a:r>
            <a:r>
              <a:rPr lang="de-DE" sz="1350" dirty="0"/>
              <a:t> </a:t>
            </a:r>
            <a:r>
              <a:rPr lang="de-DE" sz="1350" dirty="0" err="1"/>
              <a:t>nonumy</a:t>
            </a:r>
            <a:r>
              <a:rPr lang="de-DE" sz="1350" dirty="0"/>
              <a:t> </a:t>
            </a:r>
            <a:r>
              <a:rPr lang="de-DE" sz="1350" dirty="0" err="1"/>
              <a:t>eirmod</a:t>
            </a:r>
            <a:r>
              <a:rPr lang="de-DE" sz="1350" dirty="0"/>
              <a:t> </a:t>
            </a:r>
            <a:r>
              <a:rPr lang="de-DE" sz="1350" dirty="0" err="1"/>
              <a:t>tempor</a:t>
            </a:r>
            <a:r>
              <a:rPr lang="de-DE" sz="1350" dirty="0"/>
              <a:t> </a:t>
            </a:r>
            <a:r>
              <a:rPr lang="de-DE" sz="1350" dirty="0" err="1"/>
              <a:t>invidunt</a:t>
            </a:r>
            <a:r>
              <a:rPr lang="de-DE" sz="1350" dirty="0"/>
              <a:t> </a:t>
            </a:r>
            <a:r>
              <a:rPr lang="de-DE" sz="1350" dirty="0" err="1"/>
              <a:t>ut</a:t>
            </a:r>
            <a:r>
              <a:rPr lang="de-DE" sz="1350" dirty="0"/>
              <a:t> </a:t>
            </a:r>
            <a:r>
              <a:rPr lang="de-DE" sz="1350" dirty="0" err="1"/>
              <a:t>labore</a:t>
            </a:r>
            <a:r>
              <a:rPr lang="de-DE" sz="1350" dirty="0"/>
              <a:t> et </a:t>
            </a:r>
            <a:r>
              <a:rPr lang="de-DE" sz="1350" dirty="0" err="1"/>
              <a:t>dolore</a:t>
            </a:r>
            <a:r>
              <a:rPr lang="de-DE" sz="1350" dirty="0"/>
              <a:t> magna </a:t>
            </a:r>
            <a:r>
              <a:rPr lang="de-DE" sz="1350" dirty="0" err="1"/>
              <a:t>aliquyam</a:t>
            </a:r>
            <a:r>
              <a:rPr lang="de-DE" sz="1350" dirty="0"/>
              <a:t> erat, sed </a:t>
            </a:r>
            <a:r>
              <a:rPr lang="de-DE" sz="1350" dirty="0" err="1"/>
              <a:t>diam</a:t>
            </a:r>
            <a:r>
              <a:rPr lang="de-DE" sz="1350" dirty="0"/>
              <a:t> </a:t>
            </a:r>
            <a:r>
              <a:rPr lang="de-DE" sz="1350" dirty="0" err="1"/>
              <a:t>voluptua</a:t>
            </a:r>
            <a:endParaRPr lang="de-DE" sz="1350" dirty="0"/>
          </a:p>
          <a:p>
            <a:pPr>
              <a:lnSpc>
                <a:spcPct val="120000"/>
              </a:lnSpc>
            </a:pPr>
            <a:r>
              <a:rPr lang="fr-CH" sz="1350" dirty="0" err="1"/>
              <a:t>Stet</a:t>
            </a:r>
            <a:r>
              <a:rPr lang="fr-CH" sz="1350" dirty="0"/>
              <a:t> </a:t>
            </a:r>
            <a:r>
              <a:rPr lang="fr-CH" sz="1350" dirty="0" err="1"/>
              <a:t>clita</a:t>
            </a:r>
            <a:r>
              <a:rPr lang="fr-CH" sz="1350" dirty="0"/>
              <a:t> </a:t>
            </a:r>
            <a:r>
              <a:rPr lang="fr-CH" sz="1350" dirty="0" err="1"/>
              <a:t>kasd</a:t>
            </a:r>
            <a:r>
              <a:rPr lang="fr-CH" sz="1350" dirty="0"/>
              <a:t> </a:t>
            </a:r>
            <a:r>
              <a:rPr lang="fr-CH" sz="1350" dirty="0" err="1"/>
              <a:t>gubergren</a:t>
            </a:r>
            <a:r>
              <a:rPr lang="fr-CH" sz="1350" dirty="0"/>
              <a:t>, no </a:t>
            </a:r>
            <a:r>
              <a:rPr lang="fr-CH" sz="1350" dirty="0" err="1"/>
              <a:t>sea</a:t>
            </a:r>
            <a:r>
              <a:rPr lang="fr-CH" sz="1350" dirty="0"/>
              <a:t> </a:t>
            </a:r>
            <a:r>
              <a:rPr lang="fr-CH" sz="1350" dirty="0" err="1"/>
              <a:t>takimata</a:t>
            </a:r>
            <a:r>
              <a:rPr lang="fr-CH" sz="1350" dirty="0"/>
              <a:t> sanctus est Lorem ipsum </a:t>
            </a:r>
            <a:r>
              <a:rPr lang="fr-CH" sz="1350" dirty="0" err="1"/>
              <a:t>dolor</a:t>
            </a:r>
            <a:r>
              <a:rPr lang="fr-CH" sz="1350" dirty="0"/>
              <a:t> </a:t>
            </a:r>
            <a:r>
              <a:rPr lang="fr-CH" sz="1350" dirty="0" err="1"/>
              <a:t>sit</a:t>
            </a:r>
            <a:r>
              <a:rPr lang="fr-CH" sz="1350" dirty="0"/>
              <a:t> </a:t>
            </a:r>
            <a:r>
              <a:rPr lang="fr-CH" sz="1350" dirty="0" err="1"/>
              <a:t>amet</a:t>
            </a:r>
            <a:r>
              <a:rPr lang="fr-CH" sz="1350" dirty="0"/>
              <a:t>. Lorem ipsum </a:t>
            </a:r>
            <a:r>
              <a:rPr lang="fr-CH" sz="1350" dirty="0" err="1"/>
              <a:t>dolor</a:t>
            </a:r>
            <a:r>
              <a:rPr lang="fr-CH" sz="1350" dirty="0"/>
              <a:t> </a:t>
            </a:r>
            <a:r>
              <a:rPr lang="fr-CH" sz="1350" dirty="0" err="1"/>
              <a:t>sit</a:t>
            </a:r>
            <a:r>
              <a:rPr lang="fr-CH" sz="1350" dirty="0"/>
              <a:t> </a:t>
            </a:r>
            <a:r>
              <a:rPr lang="fr-CH" sz="1350" dirty="0" err="1"/>
              <a:t>amet</a:t>
            </a:r>
            <a:r>
              <a:rPr lang="fr-CH" sz="1350" dirty="0"/>
              <a:t>, </a:t>
            </a:r>
            <a:r>
              <a:rPr lang="fr-CH" sz="1350" dirty="0" err="1"/>
              <a:t>consetetur</a:t>
            </a:r>
            <a:r>
              <a:rPr lang="fr-CH" sz="1350" dirty="0"/>
              <a:t> </a:t>
            </a:r>
            <a:r>
              <a:rPr lang="fr-CH" sz="1350" dirty="0" err="1"/>
              <a:t>sadipscing</a:t>
            </a:r>
            <a:r>
              <a:rPr lang="fr-CH" sz="1350" dirty="0"/>
              <a:t> </a:t>
            </a:r>
            <a:r>
              <a:rPr lang="fr-CH" sz="1350" dirty="0" err="1"/>
              <a:t>elitr</a:t>
            </a:r>
            <a:r>
              <a:rPr lang="fr-CH" sz="1350" dirty="0"/>
              <a:t>, </a:t>
            </a:r>
            <a:r>
              <a:rPr lang="fr-CH" sz="1350" dirty="0" err="1"/>
              <a:t>sed</a:t>
            </a:r>
            <a:r>
              <a:rPr lang="fr-CH" sz="1350" dirty="0"/>
              <a:t> diam </a:t>
            </a:r>
            <a:r>
              <a:rPr lang="fr-CH" sz="1350" dirty="0" err="1"/>
              <a:t>nonumy</a:t>
            </a:r>
            <a:r>
              <a:rPr lang="fr-CH" sz="1350" dirty="0"/>
              <a:t> </a:t>
            </a:r>
            <a:r>
              <a:rPr lang="fr-CH" sz="1350" dirty="0" err="1"/>
              <a:t>eirmod</a:t>
            </a:r>
            <a:endParaRPr lang="fr-CH" sz="1350" dirty="0"/>
          </a:p>
          <a:p>
            <a:pPr>
              <a:lnSpc>
                <a:spcPct val="120000"/>
              </a:lnSpc>
            </a:pPr>
            <a:r>
              <a:rPr lang="de-DE" sz="1350" dirty="0" err="1"/>
              <a:t>consetetur</a:t>
            </a:r>
            <a:r>
              <a:rPr lang="de-DE" sz="1350" dirty="0"/>
              <a:t> </a:t>
            </a:r>
            <a:r>
              <a:rPr lang="de-DE" sz="1350" dirty="0" err="1"/>
              <a:t>sadipscing</a:t>
            </a:r>
            <a:r>
              <a:rPr lang="de-DE" sz="1350" dirty="0"/>
              <a:t> </a:t>
            </a:r>
            <a:r>
              <a:rPr lang="de-DE" sz="1350" dirty="0" err="1"/>
              <a:t>elitr</a:t>
            </a:r>
            <a:r>
              <a:rPr lang="de-DE" sz="1350" dirty="0"/>
              <a:t>, sed </a:t>
            </a:r>
            <a:r>
              <a:rPr lang="de-DE" sz="1350" dirty="0" err="1"/>
              <a:t>diam</a:t>
            </a:r>
            <a:r>
              <a:rPr lang="de-DE" sz="1350" dirty="0"/>
              <a:t> </a:t>
            </a:r>
            <a:r>
              <a:rPr lang="de-DE" sz="1350" dirty="0" err="1"/>
              <a:t>nonumy</a:t>
            </a:r>
            <a:r>
              <a:rPr lang="de-DE" sz="1350" dirty="0"/>
              <a:t> </a:t>
            </a:r>
            <a:r>
              <a:rPr lang="de-DE" sz="1350" dirty="0" err="1"/>
              <a:t>eirmod</a:t>
            </a:r>
            <a:r>
              <a:rPr lang="de-DE" sz="1350" dirty="0"/>
              <a:t> </a:t>
            </a:r>
            <a:r>
              <a:rPr lang="de-DE" sz="1350" dirty="0" err="1"/>
              <a:t>tempor</a:t>
            </a:r>
            <a:r>
              <a:rPr lang="de-DE" sz="1350" dirty="0"/>
              <a:t> </a:t>
            </a:r>
            <a:r>
              <a:rPr lang="de-DE" sz="1350" dirty="0" err="1"/>
              <a:t>invidunt</a:t>
            </a:r>
            <a:r>
              <a:rPr lang="de-DE" sz="1350" dirty="0"/>
              <a:t> </a:t>
            </a:r>
            <a:r>
              <a:rPr lang="de-DE" sz="1350" dirty="0" err="1"/>
              <a:t>ut</a:t>
            </a:r>
            <a:r>
              <a:rPr lang="de-DE" sz="1350" dirty="0"/>
              <a:t> </a:t>
            </a:r>
            <a:r>
              <a:rPr lang="de-DE" sz="1350" dirty="0" err="1"/>
              <a:t>labore</a:t>
            </a:r>
            <a:r>
              <a:rPr lang="de-DE" sz="1350" dirty="0"/>
              <a:t> et </a:t>
            </a:r>
            <a:r>
              <a:rPr lang="de-DE" sz="1350" dirty="0" err="1"/>
              <a:t>dolore</a:t>
            </a:r>
            <a:r>
              <a:rPr lang="de-DE" sz="1350" dirty="0"/>
              <a:t> magna </a:t>
            </a:r>
            <a:r>
              <a:rPr lang="de-DE" sz="1350" dirty="0" err="1"/>
              <a:t>aliquyam</a:t>
            </a:r>
            <a:r>
              <a:rPr lang="de-DE" sz="1350" dirty="0"/>
              <a:t> erat, sed </a:t>
            </a:r>
            <a:r>
              <a:rPr lang="de-DE" sz="1350" dirty="0" err="1"/>
              <a:t>diam</a:t>
            </a:r>
            <a:r>
              <a:rPr lang="de-DE" sz="1350" dirty="0"/>
              <a:t> </a:t>
            </a:r>
            <a:r>
              <a:rPr lang="de-DE" sz="1350" dirty="0" err="1"/>
              <a:t>voluptua</a:t>
            </a:r>
            <a:endParaRPr lang="fr-FR" dirty="0"/>
          </a:p>
        </p:txBody>
      </p:sp>
      <p:sp>
        <p:nvSpPr>
          <p:cNvPr id="3" name="Espace réservé du contenu 2">
            <a:extLst>
              <a:ext uri="{FF2B5EF4-FFF2-40B4-BE49-F238E27FC236}">
                <a16:creationId xmlns:a16="http://schemas.microsoft.com/office/drawing/2014/main" id="{1A23B201-FBF3-1ED7-7EA3-26A2F0392BA4}"/>
              </a:ext>
            </a:extLst>
          </p:cNvPr>
          <p:cNvSpPr>
            <a:spLocks noGrp="1"/>
          </p:cNvSpPr>
          <p:nvPr>
            <p:ph type="body" idx="1"/>
          </p:nvPr>
        </p:nvSpPr>
        <p:spPr>
          <a:xfrm>
            <a:off x="628649" y="1368150"/>
            <a:ext cx="2357438" cy="342900"/>
          </a:xfrm>
          <a:prstGeom prst="roundRect">
            <a:avLst/>
          </a:prstGeom>
          <a:solidFill>
            <a:srgbClr val="F9B22D"/>
          </a:solidFill>
        </p:spPr>
        <p:txBody>
          <a:bodyPr vert="horz" lIns="91440" tIns="468000" rIns="91440" bIns="108000" rtlCol="0" anchor="b">
            <a:noAutofit/>
          </a:bodyPr>
          <a:lstStyle>
            <a:lvl1pPr marL="0" indent="0">
              <a:buNone/>
              <a:defRPr sz="1800">
                <a:solidFill>
                  <a:schemeClr val="bg1"/>
                </a:solidFill>
                <a:latin typeface="+mj-lt"/>
                <a:ea typeface="Calibri" panose="020F0502020204030204" pitchFamily="34" charset="0"/>
                <a:cs typeface="Calibri" panose="020F0502020204030204" pitchFamily="34" charset="0"/>
              </a:defRPr>
            </a:lvl1pPr>
          </a:lstStyle>
          <a:p>
            <a:pPr rtl="0"/>
            <a:endParaRPr lang="fr-FR"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24132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4" name="Grafik 3" descr="Ein Bild, das draußen, Himmel, Solarenergie, Solarpanel enthält.&#10;&#10;Automatisch generierte Beschreibung">
            <a:extLst>
              <a:ext uri="{FF2B5EF4-FFF2-40B4-BE49-F238E27FC236}">
                <a16:creationId xmlns:a16="http://schemas.microsoft.com/office/drawing/2014/main" id="{09CA1BCA-84A1-C92E-090E-1192D590E1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98" b="10928"/>
          <a:stretch/>
        </p:blipFill>
        <p:spPr>
          <a:xfrm>
            <a:off x="0" y="0"/>
            <a:ext cx="9144000" cy="5143500"/>
          </a:xfrm>
          <a:prstGeom prst="rect">
            <a:avLst/>
          </a:prstGeom>
        </p:spPr>
      </p:pic>
      <p:sp>
        <p:nvSpPr>
          <p:cNvPr id="2" name="Titel 1">
            <a:extLst>
              <a:ext uri="{FF2B5EF4-FFF2-40B4-BE49-F238E27FC236}">
                <a16:creationId xmlns:a16="http://schemas.microsoft.com/office/drawing/2014/main" id="{D7327E6E-A1F0-F877-5BA2-6F2B42A197AA}"/>
              </a:ext>
            </a:extLst>
          </p:cNvPr>
          <p:cNvSpPr>
            <a:spLocks noGrp="1"/>
          </p:cNvSpPr>
          <p:nvPr>
            <p:ph type="ctrTitle"/>
          </p:nvPr>
        </p:nvSpPr>
        <p:spPr>
          <a:xfrm>
            <a:off x="0" y="2664640"/>
            <a:ext cx="6858000" cy="1347824"/>
          </a:xfrm>
          <a:prstGeom prst="roundRect">
            <a:avLst/>
          </a:prstGeom>
          <a:solidFill>
            <a:schemeClr val="bg1">
              <a:alpha val="77000"/>
            </a:schemeClr>
          </a:solidFill>
          <a:ln>
            <a:solidFill>
              <a:schemeClr val="bg1"/>
            </a:solidFill>
          </a:ln>
        </p:spPr>
        <p:txBody>
          <a:bodyPr anchor="t" anchorCtr="0">
            <a:noAutofit/>
          </a:bodyPr>
          <a:lstStyle>
            <a:lvl1pPr algn="l">
              <a:defRPr sz="4500">
                <a:ln>
                  <a:noFill/>
                </a:ln>
                <a:solidFill>
                  <a:srgbClr val="004F7B"/>
                </a:solidFill>
                <a:latin typeface="+mj-lt"/>
              </a:defRPr>
            </a:lvl1pPr>
          </a:lstStyle>
          <a:p>
            <a:endParaRPr lang="de-CH" dirty="0"/>
          </a:p>
        </p:txBody>
      </p:sp>
      <p:pic>
        <p:nvPicPr>
          <p:cNvPr id="6" name="Grafik 5">
            <a:extLst>
              <a:ext uri="{FF2B5EF4-FFF2-40B4-BE49-F238E27FC236}">
                <a16:creationId xmlns:a16="http://schemas.microsoft.com/office/drawing/2014/main" id="{93B4D9C1-2EA9-AE7D-1A6F-9FD8637059C0}"/>
              </a:ext>
            </a:extLst>
          </p:cNvPr>
          <p:cNvPicPr>
            <a:picLocks noChangeAspect="1"/>
          </p:cNvPicPr>
          <p:nvPr userDrawn="1"/>
        </p:nvPicPr>
        <p:blipFill>
          <a:blip r:embed="rId3"/>
          <a:stretch>
            <a:fillRect/>
          </a:stretch>
        </p:blipFill>
        <p:spPr>
          <a:xfrm>
            <a:off x="7215776" y="233286"/>
            <a:ext cx="1847622" cy="776001"/>
          </a:xfrm>
          <a:prstGeom prst="rect">
            <a:avLst/>
          </a:prstGeom>
        </p:spPr>
      </p:pic>
      <p:sp>
        <p:nvSpPr>
          <p:cNvPr id="7" name="Untertitel 2">
            <a:extLst>
              <a:ext uri="{FF2B5EF4-FFF2-40B4-BE49-F238E27FC236}">
                <a16:creationId xmlns:a16="http://schemas.microsoft.com/office/drawing/2014/main" id="{5A6403FB-E8E5-0977-3341-1D1173A0D3A6}"/>
              </a:ext>
            </a:extLst>
          </p:cNvPr>
          <p:cNvSpPr>
            <a:spLocks noGrp="1"/>
          </p:cNvSpPr>
          <p:nvPr>
            <p:ph type="subTitle" idx="1"/>
          </p:nvPr>
        </p:nvSpPr>
        <p:spPr>
          <a:xfrm>
            <a:off x="71438" y="3478689"/>
            <a:ext cx="6689515" cy="344888"/>
          </a:xfrm>
          <a:prstGeom prst="roundRect">
            <a:avLst/>
          </a:prstGeom>
          <a:solidFill>
            <a:schemeClr val="bg1">
              <a:alpha val="15000"/>
            </a:schemeClr>
          </a:solidFill>
          <a:ln>
            <a:noFill/>
          </a:ln>
        </p:spPr>
        <p:txBody>
          <a:bodyPr>
            <a:noAutofit/>
          </a:bodyPr>
          <a:lstStyle>
            <a:lvl1pPr marL="0" indent="0" algn="l">
              <a:buNone/>
              <a:defRPr sz="1800">
                <a:solidFill>
                  <a:srgbClr val="004F7B"/>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dirty="0"/>
              <a:t>Master-Untertitelformat bearbeiten</a:t>
            </a:r>
            <a:endParaRPr lang="de-CH" dirty="0"/>
          </a:p>
        </p:txBody>
      </p:sp>
    </p:spTree>
    <p:extLst>
      <p:ext uri="{BB962C8B-B14F-4D97-AF65-F5344CB8AC3E}">
        <p14:creationId xmlns:p14="http://schemas.microsoft.com/office/powerpoint/2010/main" val="1648742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ontakt">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6121B849-2904-26D7-5821-BF84FC1A7F7A}"/>
              </a:ext>
            </a:extLst>
          </p:cNvPr>
          <p:cNvSpPr>
            <a:spLocks noGrp="1"/>
          </p:cNvSpPr>
          <p:nvPr>
            <p:ph type="title"/>
          </p:nvPr>
        </p:nvSpPr>
        <p:spPr>
          <a:xfrm>
            <a:off x="628650" y="273844"/>
            <a:ext cx="7886700" cy="994172"/>
          </a:xfrm>
        </p:spPr>
        <p:txBody>
          <a:bodyPr/>
          <a:lstStyle>
            <a:lvl1pPr>
              <a:defRPr>
                <a:solidFill>
                  <a:srgbClr val="004F7B"/>
                </a:solidFill>
              </a:defRPr>
            </a:lvl1pPr>
          </a:lstStyle>
          <a:p>
            <a:endParaRPr lang="de-CH" dirty="0"/>
          </a:p>
        </p:txBody>
      </p:sp>
      <p:sp>
        <p:nvSpPr>
          <p:cNvPr id="8" name="Textplatzhalter 7">
            <a:extLst>
              <a:ext uri="{FF2B5EF4-FFF2-40B4-BE49-F238E27FC236}">
                <a16:creationId xmlns:a16="http://schemas.microsoft.com/office/drawing/2014/main" id="{80536A39-2587-8098-6619-F5E14D2DBB0F}"/>
              </a:ext>
            </a:extLst>
          </p:cNvPr>
          <p:cNvSpPr>
            <a:spLocks noGrp="1"/>
          </p:cNvSpPr>
          <p:nvPr>
            <p:ph type="body" sz="quarter" idx="11"/>
          </p:nvPr>
        </p:nvSpPr>
        <p:spPr>
          <a:xfrm>
            <a:off x="633846" y="1045480"/>
            <a:ext cx="7881505" cy="445616"/>
          </a:xfrm>
        </p:spPr>
        <p:txBody>
          <a:bodyPr>
            <a:normAutofit/>
          </a:bodyPr>
          <a:lstStyle>
            <a:lvl1pPr marL="0" indent="0">
              <a:buNone/>
              <a:defRPr sz="1350">
                <a:solidFill>
                  <a:srgbClr val="004F7B"/>
                </a:solidFill>
              </a:defRPr>
            </a:lvl1pPr>
          </a:lstStyle>
          <a:p>
            <a:pPr marL="0" marR="0" lvl="0" indent="0" algn="l" defTabSz="685800" rtl="0" eaLnBrk="1" fontAlgn="auto" latinLnBrk="0" hangingPunct="1">
              <a:lnSpc>
                <a:spcPct val="90000"/>
              </a:lnSpc>
              <a:spcBef>
                <a:spcPts val="750"/>
              </a:spcBef>
              <a:spcAft>
                <a:spcPts val="0"/>
              </a:spcAft>
              <a:buClr>
                <a:srgbClr val="F9B22D"/>
              </a:buClr>
              <a:buSzTx/>
              <a:buFont typeface="Wingdings" panose="05000000000000000000" pitchFamily="2" charset="2"/>
              <a:buNone/>
              <a:tabLst/>
              <a:defRPr/>
            </a:pPr>
            <a:endParaRPr lang="de-DE" dirty="0"/>
          </a:p>
        </p:txBody>
      </p:sp>
      <p:sp>
        <p:nvSpPr>
          <p:cNvPr id="2" name="Textfeld 1">
            <a:extLst>
              <a:ext uri="{FF2B5EF4-FFF2-40B4-BE49-F238E27FC236}">
                <a16:creationId xmlns:a16="http://schemas.microsoft.com/office/drawing/2014/main" id="{0A5FC2A1-8089-56C0-93DC-61F0D8E7C505}"/>
              </a:ext>
            </a:extLst>
          </p:cNvPr>
          <p:cNvSpPr txBox="1"/>
          <p:nvPr userDrawn="1"/>
        </p:nvSpPr>
        <p:spPr>
          <a:xfrm>
            <a:off x="744583" y="3652406"/>
            <a:ext cx="2429692" cy="1027589"/>
          </a:xfrm>
          <a:prstGeom prst="rect">
            <a:avLst/>
          </a:prstGeom>
          <a:noFill/>
        </p:spPr>
        <p:txBody>
          <a:bodyPr wrap="square">
            <a:spAutoFit/>
          </a:bodyPr>
          <a:lstStyle/>
          <a:p>
            <a:r>
              <a:rPr lang="de-DE" sz="1013" b="1" dirty="0">
                <a:solidFill>
                  <a:srgbClr val="004F7B"/>
                </a:solidFill>
              </a:rPr>
              <a:t>Egon AG</a:t>
            </a:r>
          </a:p>
          <a:p>
            <a:r>
              <a:rPr lang="de-DE" sz="1013" dirty="0">
                <a:solidFill>
                  <a:srgbClr val="004F7B"/>
                </a:solidFill>
              </a:rPr>
              <a:t>General Wille-Strasse 59</a:t>
            </a:r>
          </a:p>
          <a:p>
            <a:r>
              <a:rPr lang="de-DE" sz="1013" dirty="0">
                <a:solidFill>
                  <a:srgbClr val="004F7B"/>
                </a:solidFill>
              </a:rPr>
              <a:t>8706 Feldmeilen</a:t>
            </a:r>
          </a:p>
          <a:p>
            <a:endParaRPr lang="de-DE" sz="1013" dirty="0">
              <a:solidFill>
                <a:srgbClr val="004F7B"/>
              </a:solidFill>
            </a:endParaRPr>
          </a:p>
          <a:p>
            <a:r>
              <a:rPr lang="de-DE" sz="1013" dirty="0">
                <a:solidFill>
                  <a:srgbClr val="004F7B"/>
                </a:solidFill>
              </a:rPr>
              <a:t>Tel. +41 58 680 20 05</a:t>
            </a:r>
          </a:p>
          <a:p>
            <a:r>
              <a:rPr lang="de-DE" sz="1013" dirty="0">
                <a:solidFill>
                  <a:srgbClr val="004F7B"/>
                </a:solidFill>
                <a:hlinkClick r:id="rId2"/>
              </a:rPr>
              <a:t>energie@egonline.ch</a:t>
            </a:r>
            <a:r>
              <a:rPr lang="de-DE" sz="1013" dirty="0">
                <a:solidFill>
                  <a:srgbClr val="004F7B"/>
                </a:solidFill>
              </a:rPr>
              <a:t> </a:t>
            </a:r>
          </a:p>
        </p:txBody>
      </p:sp>
      <p:sp>
        <p:nvSpPr>
          <p:cNvPr id="11" name="Bildplatzhalter 10">
            <a:extLst>
              <a:ext uri="{FF2B5EF4-FFF2-40B4-BE49-F238E27FC236}">
                <a16:creationId xmlns:a16="http://schemas.microsoft.com/office/drawing/2014/main" id="{0021DF4F-E121-3B09-35E2-98FD28D3256E}"/>
              </a:ext>
            </a:extLst>
          </p:cNvPr>
          <p:cNvSpPr>
            <a:spLocks noGrp="1"/>
          </p:cNvSpPr>
          <p:nvPr>
            <p:ph type="pic" sz="quarter" idx="12"/>
          </p:nvPr>
        </p:nvSpPr>
        <p:spPr>
          <a:xfrm>
            <a:off x="744583" y="1523986"/>
            <a:ext cx="1489472" cy="1714592"/>
          </a:xfrm>
          <a:prstGeom prst="roundRect">
            <a:avLst/>
          </a:prstGeom>
          <a:solidFill>
            <a:srgbClr val="FFFFFF">
              <a:shade val="85000"/>
            </a:srgbClr>
          </a:solidFill>
          <a:ln>
            <a:noFill/>
          </a:ln>
          <a:effectLst>
            <a:outerShdw blurRad="63500" sx="102000" sy="102000" algn="ctr" rotWithShape="0">
              <a:prstClr val="black">
                <a:alpha val="40000"/>
              </a:prstClr>
            </a:outerShdw>
          </a:effectLst>
        </p:spPr>
        <p:txBody>
          <a:bodyPr/>
          <a:lstStyle>
            <a:lvl1pPr marL="0" indent="0">
              <a:buNone/>
              <a:defRPr/>
            </a:lvl1pPr>
          </a:lstStyle>
          <a:p>
            <a:endParaRPr lang="de-CH" dirty="0"/>
          </a:p>
        </p:txBody>
      </p:sp>
      <p:sp>
        <p:nvSpPr>
          <p:cNvPr id="13" name="Bildplatzhalter 10">
            <a:extLst>
              <a:ext uri="{FF2B5EF4-FFF2-40B4-BE49-F238E27FC236}">
                <a16:creationId xmlns:a16="http://schemas.microsoft.com/office/drawing/2014/main" id="{94838ED5-A3FE-1A54-31D7-86CBF952888E}"/>
              </a:ext>
            </a:extLst>
          </p:cNvPr>
          <p:cNvSpPr>
            <a:spLocks noGrp="1"/>
          </p:cNvSpPr>
          <p:nvPr>
            <p:ph type="pic" sz="quarter" idx="13"/>
          </p:nvPr>
        </p:nvSpPr>
        <p:spPr>
          <a:xfrm>
            <a:off x="4795030" y="1523986"/>
            <a:ext cx="1489472" cy="1714592"/>
          </a:xfrm>
          <a:prstGeom prst="roundRect">
            <a:avLst/>
          </a:prstGeom>
          <a:solidFill>
            <a:srgbClr val="FFFFFF">
              <a:shade val="85000"/>
            </a:srgbClr>
          </a:solidFill>
          <a:ln>
            <a:noFill/>
          </a:ln>
          <a:effectLst>
            <a:outerShdw blurRad="63500" sx="102000" sy="102000" algn="ctr" rotWithShape="0">
              <a:prstClr val="black">
                <a:alpha val="40000"/>
              </a:prstClr>
            </a:outerShdw>
          </a:effectLst>
        </p:spPr>
        <p:txBody>
          <a:bodyPr/>
          <a:lstStyle>
            <a:lvl1pPr marL="0" indent="0">
              <a:buNone/>
              <a:defRPr/>
            </a:lvl1pPr>
          </a:lstStyle>
          <a:p>
            <a:endParaRPr lang="de-CH" dirty="0"/>
          </a:p>
        </p:txBody>
      </p:sp>
      <p:sp>
        <p:nvSpPr>
          <p:cNvPr id="17" name="Textplatzhalter 15">
            <a:extLst>
              <a:ext uri="{FF2B5EF4-FFF2-40B4-BE49-F238E27FC236}">
                <a16:creationId xmlns:a16="http://schemas.microsoft.com/office/drawing/2014/main" id="{AFF7F454-283F-C049-FE82-06194567EF5F}"/>
              </a:ext>
            </a:extLst>
          </p:cNvPr>
          <p:cNvSpPr>
            <a:spLocks noGrp="1"/>
          </p:cNvSpPr>
          <p:nvPr>
            <p:ph type="body" sz="quarter" idx="14"/>
          </p:nvPr>
        </p:nvSpPr>
        <p:spPr>
          <a:xfrm>
            <a:off x="2311047" y="1950593"/>
            <a:ext cx="2201401" cy="969706"/>
          </a:xfrm>
        </p:spPr>
        <p:txBody>
          <a:bodyPr>
            <a:normAutofit/>
          </a:bodyPr>
          <a:lstStyle>
            <a:lvl1pPr marL="0" indent="0">
              <a:buNone/>
              <a:defRPr sz="1350"/>
            </a:lvl1pPr>
          </a:lstStyle>
          <a:p>
            <a:pPr lvl="0"/>
            <a:endParaRPr lang="de-CH" dirty="0"/>
          </a:p>
        </p:txBody>
      </p:sp>
      <p:sp>
        <p:nvSpPr>
          <p:cNvPr id="19" name="Textplatzhalter 15">
            <a:extLst>
              <a:ext uri="{FF2B5EF4-FFF2-40B4-BE49-F238E27FC236}">
                <a16:creationId xmlns:a16="http://schemas.microsoft.com/office/drawing/2014/main" id="{392AB58C-FE88-E346-1A48-729D0D2C227B}"/>
              </a:ext>
            </a:extLst>
          </p:cNvPr>
          <p:cNvSpPr>
            <a:spLocks noGrp="1"/>
          </p:cNvSpPr>
          <p:nvPr>
            <p:ph type="body" sz="quarter" idx="15"/>
          </p:nvPr>
        </p:nvSpPr>
        <p:spPr>
          <a:xfrm>
            <a:off x="6378783" y="1950592"/>
            <a:ext cx="2201401" cy="969706"/>
          </a:xfrm>
        </p:spPr>
        <p:txBody>
          <a:bodyPr>
            <a:normAutofit/>
          </a:bodyPr>
          <a:lstStyle>
            <a:lvl1pPr marL="0" indent="0">
              <a:buNone/>
              <a:defRPr sz="1350"/>
            </a:lvl1pPr>
          </a:lstStyle>
          <a:p>
            <a:pPr lvl="0"/>
            <a:endParaRPr lang="de-CH" dirty="0"/>
          </a:p>
        </p:txBody>
      </p:sp>
    </p:spTree>
    <p:extLst>
      <p:ext uri="{BB962C8B-B14F-4D97-AF65-F5344CB8AC3E}">
        <p14:creationId xmlns:p14="http://schemas.microsoft.com/office/powerpoint/2010/main" val="39729216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Nur Aufzählung">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6121B849-2904-26D7-5821-BF84FC1A7F7A}"/>
              </a:ext>
            </a:extLst>
          </p:cNvPr>
          <p:cNvSpPr>
            <a:spLocks noGrp="1"/>
          </p:cNvSpPr>
          <p:nvPr>
            <p:ph type="title"/>
          </p:nvPr>
        </p:nvSpPr>
        <p:spPr>
          <a:xfrm>
            <a:off x="628650" y="273844"/>
            <a:ext cx="7886700" cy="994172"/>
          </a:xfrm>
        </p:spPr>
        <p:txBody>
          <a:bodyPr/>
          <a:lstStyle>
            <a:lvl1pPr>
              <a:defRPr>
                <a:solidFill>
                  <a:srgbClr val="004F7B"/>
                </a:solidFill>
              </a:defRPr>
            </a:lvl1pPr>
          </a:lstStyle>
          <a:p>
            <a:endParaRPr lang="de-CH" dirty="0"/>
          </a:p>
        </p:txBody>
      </p:sp>
      <p:sp>
        <p:nvSpPr>
          <p:cNvPr id="6" name="Espace réservé du texte 11">
            <a:extLst>
              <a:ext uri="{FF2B5EF4-FFF2-40B4-BE49-F238E27FC236}">
                <a16:creationId xmlns:a16="http://schemas.microsoft.com/office/drawing/2014/main" id="{DB4AF598-4A2C-2974-FE85-4D81BA4CA3C8}"/>
              </a:ext>
            </a:extLst>
          </p:cNvPr>
          <p:cNvSpPr>
            <a:spLocks noGrp="1"/>
          </p:cNvSpPr>
          <p:nvPr>
            <p:ph type="body" sz="quarter" idx="14" hasCustomPrompt="1"/>
          </p:nvPr>
        </p:nvSpPr>
        <p:spPr>
          <a:xfrm>
            <a:off x="628649" y="1811184"/>
            <a:ext cx="7886700" cy="2919566"/>
          </a:xfrm>
        </p:spPr>
        <p:txBody>
          <a:bodyPr rtlCol="0">
            <a:noAutofit/>
          </a:bodyPr>
          <a:lstStyle>
            <a:lvl1pPr marL="214313" indent="-214313">
              <a:buClr>
                <a:srgbClr val="F9B22D"/>
              </a:buClr>
              <a:buFont typeface="Wingdings" panose="05000000000000000000" pitchFamily="2" charset="2"/>
              <a:buChar char="ü"/>
              <a:defRPr sz="1350"/>
            </a:lvl1pPr>
          </a:lstStyle>
          <a:p>
            <a:pPr>
              <a:lnSpc>
                <a:spcPct val="120000"/>
              </a:lnSpc>
            </a:pPr>
            <a:r>
              <a:rPr lang="de-DE" sz="1350" dirty="0" err="1"/>
              <a:t>Lorem</a:t>
            </a:r>
            <a:r>
              <a:rPr lang="de-DE" sz="1350" dirty="0"/>
              <a:t> </a:t>
            </a:r>
            <a:r>
              <a:rPr lang="de-DE" sz="1350" dirty="0" err="1"/>
              <a:t>ipsum</a:t>
            </a:r>
            <a:r>
              <a:rPr lang="de-DE" sz="1350" dirty="0"/>
              <a:t> </a:t>
            </a:r>
            <a:r>
              <a:rPr lang="de-DE" sz="1350" dirty="0" err="1"/>
              <a:t>dolor</a:t>
            </a:r>
            <a:r>
              <a:rPr lang="de-DE" sz="1350" dirty="0"/>
              <a:t> </a:t>
            </a:r>
            <a:r>
              <a:rPr lang="de-DE" sz="1350" dirty="0" err="1"/>
              <a:t>sit</a:t>
            </a:r>
            <a:r>
              <a:rPr lang="de-DE" sz="1350" dirty="0"/>
              <a:t> </a:t>
            </a:r>
            <a:r>
              <a:rPr lang="de-DE" sz="1350" dirty="0" err="1"/>
              <a:t>amet</a:t>
            </a:r>
            <a:r>
              <a:rPr lang="de-DE" sz="1350" dirty="0"/>
              <a:t>, </a:t>
            </a:r>
            <a:r>
              <a:rPr lang="de-DE" sz="1350" dirty="0" err="1"/>
              <a:t>consetetur</a:t>
            </a:r>
            <a:r>
              <a:rPr lang="de-DE" sz="1350" dirty="0"/>
              <a:t> </a:t>
            </a:r>
            <a:r>
              <a:rPr lang="de-DE" sz="1350" dirty="0" err="1"/>
              <a:t>sadipscing</a:t>
            </a:r>
            <a:r>
              <a:rPr lang="de-DE" sz="1350" dirty="0"/>
              <a:t> </a:t>
            </a:r>
            <a:r>
              <a:rPr lang="de-DE" sz="1350" dirty="0" err="1"/>
              <a:t>elitr</a:t>
            </a:r>
            <a:r>
              <a:rPr lang="de-DE" sz="1350" dirty="0"/>
              <a:t>, sed </a:t>
            </a:r>
            <a:r>
              <a:rPr lang="de-DE" sz="1350" dirty="0" err="1"/>
              <a:t>diam</a:t>
            </a:r>
            <a:r>
              <a:rPr lang="de-DE" sz="1350" dirty="0"/>
              <a:t> </a:t>
            </a:r>
            <a:r>
              <a:rPr lang="de-DE" sz="1350" dirty="0" err="1"/>
              <a:t>nonumy</a:t>
            </a:r>
            <a:r>
              <a:rPr lang="de-DE" sz="1350" dirty="0"/>
              <a:t> </a:t>
            </a:r>
            <a:r>
              <a:rPr lang="de-DE" sz="1350" dirty="0" err="1"/>
              <a:t>eirmod</a:t>
            </a:r>
            <a:r>
              <a:rPr lang="de-DE" sz="1350" dirty="0"/>
              <a:t> </a:t>
            </a:r>
            <a:r>
              <a:rPr lang="de-DE" sz="1350" dirty="0" err="1"/>
              <a:t>tempor</a:t>
            </a:r>
            <a:r>
              <a:rPr lang="de-DE" sz="1350" dirty="0"/>
              <a:t> </a:t>
            </a:r>
            <a:r>
              <a:rPr lang="de-DE" sz="1350" dirty="0" err="1"/>
              <a:t>invidunt</a:t>
            </a:r>
            <a:r>
              <a:rPr lang="de-DE" sz="1350" dirty="0"/>
              <a:t> </a:t>
            </a:r>
            <a:r>
              <a:rPr lang="de-DE" sz="1350" dirty="0" err="1"/>
              <a:t>ut</a:t>
            </a:r>
            <a:r>
              <a:rPr lang="de-DE" sz="1350" dirty="0"/>
              <a:t> </a:t>
            </a:r>
            <a:r>
              <a:rPr lang="de-DE" sz="1350" dirty="0" err="1"/>
              <a:t>labore</a:t>
            </a:r>
            <a:r>
              <a:rPr lang="de-DE" sz="1350" dirty="0"/>
              <a:t> et </a:t>
            </a:r>
            <a:r>
              <a:rPr lang="de-DE" sz="1350" dirty="0" err="1"/>
              <a:t>dolore</a:t>
            </a:r>
            <a:r>
              <a:rPr lang="de-DE" sz="1350" dirty="0"/>
              <a:t> magna </a:t>
            </a:r>
            <a:r>
              <a:rPr lang="de-DE" sz="1350" dirty="0" err="1"/>
              <a:t>aliquyam</a:t>
            </a:r>
            <a:r>
              <a:rPr lang="de-DE" sz="1350" dirty="0"/>
              <a:t> erat, sed </a:t>
            </a:r>
            <a:r>
              <a:rPr lang="de-DE" sz="1350" dirty="0" err="1"/>
              <a:t>diam</a:t>
            </a:r>
            <a:r>
              <a:rPr lang="de-DE" sz="1350" dirty="0"/>
              <a:t> </a:t>
            </a:r>
            <a:r>
              <a:rPr lang="de-DE" sz="1350" dirty="0" err="1"/>
              <a:t>voluptua</a:t>
            </a:r>
            <a:r>
              <a:rPr lang="de-DE" sz="1350" dirty="0"/>
              <a:t>. </a:t>
            </a:r>
            <a:r>
              <a:rPr lang="fr-CH" sz="1350" dirty="0"/>
              <a:t>At </a:t>
            </a:r>
            <a:r>
              <a:rPr lang="fr-CH" sz="1350" dirty="0" err="1"/>
              <a:t>vero</a:t>
            </a:r>
            <a:r>
              <a:rPr lang="fr-CH" sz="1350" dirty="0"/>
              <a:t> </a:t>
            </a:r>
          </a:p>
          <a:p>
            <a:pPr>
              <a:lnSpc>
                <a:spcPct val="120000"/>
              </a:lnSpc>
            </a:pPr>
            <a:r>
              <a:rPr lang="fr-CH" sz="1350" dirty="0" err="1"/>
              <a:t>Stet</a:t>
            </a:r>
            <a:r>
              <a:rPr lang="fr-CH" sz="1350" dirty="0"/>
              <a:t> </a:t>
            </a:r>
            <a:r>
              <a:rPr lang="fr-CH" sz="1350" dirty="0" err="1"/>
              <a:t>clita</a:t>
            </a:r>
            <a:r>
              <a:rPr lang="fr-CH" sz="1350" dirty="0"/>
              <a:t> </a:t>
            </a:r>
            <a:r>
              <a:rPr lang="fr-CH" sz="1350" dirty="0" err="1"/>
              <a:t>kasd</a:t>
            </a:r>
            <a:r>
              <a:rPr lang="fr-CH" sz="1350" dirty="0"/>
              <a:t> </a:t>
            </a:r>
            <a:r>
              <a:rPr lang="fr-CH" sz="1350" dirty="0" err="1"/>
              <a:t>gubergren</a:t>
            </a:r>
            <a:r>
              <a:rPr lang="fr-CH" sz="1350" dirty="0"/>
              <a:t>, no </a:t>
            </a:r>
            <a:r>
              <a:rPr lang="fr-CH" sz="1350" dirty="0" err="1"/>
              <a:t>sea</a:t>
            </a:r>
            <a:r>
              <a:rPr lang="fr-CH" sz="1350" dirty="0"/>
              <a:t> </a:t>
            </a:r>
            <a:r>
              <a:rPr lang="fr-CH" sz="1350" dirty="0" err="1"/>
              <a:t>takimata</a:t>
            </a:r>
            <a:r>
              <a:rPr lang="fr-CH" sz="1350" dirty="0"/>
              <a:t> sanctus est Lorem ipsum </a:t>
            </a:r>
            <a:r>
              <a:rPr lang="fr-CH" sz="1350" dirty="0" err="1"/>
              <a:t>dolor</a:t>
            </a:r>
            <a:r>
              <a:rPr lang="fr-CH" sz="1350" dirty="0"/>
              <a:t> </a:t>
            </a:r>
            <a:r>
              <a:rPr lang="fr-CH" sz="1350" dirty="0" err="1"/>
              <a:t>sit</a:t>
            </a:r>
            <a:r>
              <a:rPr lang="fr-CH" sz="1350" dirty="0"/>
              <a:t> </a:t>
            </a:r>
            <a:r>
              <a:rPr lang="fr-CH" sz="1350" dirty="0" err="1"/>
              <a:t>amet</a:t>
            </a:r>
            <a:r>
              <a:rPr lang="fr-CH" sz="1350" dirty="0"/>
              <a:t>. Lorem ipsum </a:t>
            </a:r>
            <a:r>
              <a:rPr lang="fr-CH" sz="1350" dirty="0" err="1"/>
              <a:t>dolor</a:t>
            </a:r>
            <a:r>
              <a:rPr lang="fr-CH" sz="1350" dirty="0"/>
              <a:t> </a:t>
            </a:r>
            <a:r>
              <a:rPr lang="fr-CH" sz="1350" dirty="0" err="1"/>
              <a:t>sit</a:t>
            </a:r>
            <a:r>
              <a:rPr lang="fr-CH" sz="1350" dirty="0"/>
              <a:t> </a:t>
            </a:r>
            <a:r>
              <a:rPr lang="fr-CH" sz="1350" dirty="0" err="1"/>
              <a:t>amet</a:t>
            </a:r>
            <a:r>
              <a:rPr lang="fr-CH" sz="1350" dirty="0"/>
              <a:t>, </a:t>
            </a:r>
            <a:r>
              <a:rPr lang="fr-CH" sz="1350" dirty="0" err="1"/>
              <a:t>consetetur</a:t>
            </a:r>
            <a:r>
              <a:rPr lang="fr-CH" sz="1350" dirty="0"/>
              <a:t> </a:t>
            </a:r>
            <a:r>
              <a:rPr lang="fr-CH" sz="1350" dirty="0" err="1"/>
              <a:t>sadipscing</a:t>
            </a:r>
            <a:r>
              <a:rPr lang="fr-CH" sz="1350" dirty="0"/>
              <a:t> </a:t>
            </a:r>
            <a:r>
              <a:rPr lang="fr-CH" sz="1350" dirty="0" err="1"/>
              <a:t>elitr</a:t>
            </a:r>
            <a:r>
              <a:rPr lang="fr-CH" sz="1350" dirty="0"/>
              <a:t>, </a:t>
            </a:r>
            <a:r>
              <a:rPr lang="fr-CH" sz="1350" dirty="0" err="1"/>
              <a:t>sed</a:t>
            </a:r>
            <a:r>
              <a:rPr lang="fr-CH" sz="1350" dirty="0"/>
              <a:t> diam </a:t>
            </a:r>
            <a:r>
              <a:rPr lang="fr-CH" sz="1350" dirty="0" err="1"/>
              <a:t>nonumy</a:t>
            </a:r>
            <a:r>
              <a:rPr lang="fr-CH" sz="1350" dirty="0"/>
              <a:t> </a:t>
            </a:r>
            <a:r>
              <a:rPr lang="fr-CH" sz="1350" dirty="0" err="1"/>
              <a:t>eirmod</a:t>
            </a:r>
            <a:endParaRPr lang="fr-CH" sz="1350" dirty="0"/>
          </a:p>
          <a:p>
            <a:pPr>
              <a:lnSpc>
                <a:spcPct val="120000"/>
              </a:lnSpc>
            </a:pPr>
            <a:r>
              <a:rPr lang="de-DE" sz="1350" dirty="0" err="1"/>
              <a:t>consetetur</a:t>
            </a:r>
            <a:r>
              <a:rPr lang="de-DE" sz="1350" dirty="0"/>
              <a:t> </a:t>
            </a:r>
            <a:r>
              <a:rPr lang="de-DE" sz="1350" dirty="0" err="1"/>
              <a:t>sadipscing</a:t>
            </a:r>
            <a:r>
              <a:rPr lang="de-DE" sz="1350" dirty="0"/>
              <a:t> </a:t>
            </a:r>
            <a:r>
              <a:rPr lang="de-DE" sz="1350" dirty="0" err="1"/>
              <a:t>elitr</a:t>
            </a:r>
            <a:r>
              <a:rPr lang="de-DE" sz="1350" dirty="0"/>
              <a:t>, sed </a:t>
            </a:r>
            <a:r>
              <a:rPr lang="de-DE" sz="1350" dirty="0" err="1"/>
              <a:t>diam</a:t>
            </a:r>
            <a:r>
              <a:rPr lang="de-DE" sz="1350" dirty="0"/>
              <a:t> </a:t>
            </a:r>
            <a:r>
              <a:rPr lang="de-DE" sz="1350" dirty="0" err="1"/>
              <a:t>nonumy</a:t>
            </a:r>
            <a:r>
              <a:rPr lang="de-DE" sz="1350" dirty="0"/>
              <a:t> </a:t>
            </a:r>
            <a:r>
              <a:rPr lang="de-DE" sz="1350" dirty="0" err="1"/>
              <a:t>eirmod</a:t>
            </a:r>
            <a:r>
              <a:rPr lang="de-DE" sz="1350" dirty="0"/>
              <a:t> </a:t>
            </a:r>
            <a:r>
              <a:rPr lang="de-DE" sz="1350" dirty="0" err="1"/>
              <a:t>tempor</a:t>
            </a:r>
            <a:r>
              <a:rPr lang="de-DE" sz="1350" dirty="0"/>
              <a:t> </a:t>
            </a:r>
            <a:r>
              <a:rPr lang="de-DE" sz="1350" dirty="0" err="1"/>
              <a:t>invidunt</a:t>
            </a:r>
            <a:r>
              <a:rPr lang="de-DE" sz="1350" dirty="0"/>
              <a:t> </a:t>
            </a:r>
            <a:r>
              <a:rPr lang="de-DE" sz="1350" dirty="0" err="1"/>
              <a:t>ut</a:t>
            </a:r>
            <a:r>
              <a:rPr lang="de-DE" sz="1350" dirty="0"/>
              <a:t> </a:t>
            </a:r>
            <a:r>
              <a:rPr lang="de-DE" sz="1350" dirty="0" err="1"/>
              <a:t>labore</a:t>
            </a:r>
            <a:r>
              <a:rPr lang="de-DE" sz="1350" dirty="0"/>
              <a:t> et </a:t>
            </a:r>
            <a:r>
              <a:rPr lang="de-DE" sz="1350" dirty="0" err="1"/>
              <a:t>dolore</a:t>
            </a:r>
            <a:r>
              <a:rPr lang="de-DE" sz="1350" dirty="0"/>
              <a:t> magna </a:t>
            </a:r>
            <a:r>
              <a:rPr lang="de-DE" sz="1350" dirty="0" err="1"/>
              <a:t>aliquyam</a:t>
            </a:r>
            <a:r>
              <a:rPr lang="de-DE" sz="1350" dirty="0"/>
              <a:t> erat, sed </a:t>
            </a:r>
            <a:r>
              <a:rPr lang="de-DE" sz="1350" dirty="0" err="1"/>
              <a:t>diam</a:t>
            </a:r>
            <a:r>
              <a:rPr lang="de-DE" sz="1350" dirty="0"/>
              <a:t> </a:t>
            </a:r>
            <a:r>
              <a:rPr lang="de-DE" sz="1350" dirty="0" err="1"/>
              <a:t>voluptua</a:t>
            </a:r>
            <a:r>
              <a:rPr lang="de-DE" sz="1350" dirty="0"/>
              <a:t>. </a:t>
            </a:r>
            <a:r>
              <a:rPr lang="fr-CH" sz="1350" dirty="0"/>
              <a:t>At </a:t>
            </a:r>
            <a:r>
              <a:rPr lang="fr-CH" sz="1350" dirty="0" err="1"/>
              <a:t>vero</a:t>
            </a:r>
            <a:r>
              <a:rPr lang="fr-CH" sz="1350" dirty="0"/>
              <a:t> </a:t>
            </a:r>
            <a:r>
              <a:rPr lang="fr-CH" sz="1350" dirty="0" err="1"/>
              <a:t>eos</a:t>
            </a:r>
            <a:r>
              <a:rPr lang="fr-CH" sz="1350" dirty="0"/>
              <a:t> et </a:t>
            </a:r>
            <a:r>
              <a:rPr lang="fr-CH" sz="1350" dirty="0" err="1"/>
              <a:t>accusam</a:t>
            </a:r>
            <a:r>
              <a:rPr lang="fr-CH" sz="1350" dirty="0"/>
              <a:t> et </a:t>
            </a:r>
            <a:endParaRPr lang="fr-FR" dirty="0"/>
          </a:p>
          <a:p>
            <a:pPr rtl="0"/>
            <a:endParaRPr lang="fr-FR" dirty="0"/>
          </a:p>
        </p:txBody>
      </p:sp>
      <p:sp>
        <p:nvSpPr>
          <p:cNvPr id="3" name="Espace réservé du contenu 2">
            <a:extLst>
              <a:ext uri="{FF2B5EF4-FFF2-40B4-BE49-F238E27FC236}">
                <a16:creationId xmlns:a16="http://schemas.microsoft.com/office/drawing/2014/main" id="{34BA620A-E4E5-6BC0-0777-B7BF5E58E336}"/>
              </a:ext>
            </a:extLst>
          </p:cNvPr>
          <p:cNvSpPr>
            <a:spLocks noGrp="1"/>
          </p:cNvSpPr>
          <p:nvPr>
            <p:ph type="body" idx="15"/>
          </p:nvPr>
        </p:nvSpPr>
        <p:spPr>
          <a:xfrm>
            <a:off x="628649" y="1368150"/>
            <a:ext cx="2357438" cy="342900"/>
          </a:xfrm>
          <a:prstGeom prst="roundRect">
            <a:avLst/>
          </a:prstGeom>
          <a:solidFill>
            <a:srgbClr val="F9B22D"/>
          </a:solidFill>
        </p:spPr>
        <p:txBody>
          <a:bodyPr vert="horz" lIns="91440" tIns="468000" rIns="91440" bIns="108000" rtlCol="0" anchor="b">
            <a:noAutofit/>
          </a:bodyPr>
          <a:lstStyle>
            <a:lvl1pPr marL="0" indent="0">
              <a:buNone/>
              <a:defRPr sz="1800">
                <a:solidFill>
                  <a:srgbClr val="FFFFFF"/>
                </a:solidFill>
                <a:latin typeface="+mj-lt"/>
                <a:ea typeface="Calibri" panose="020F0502020204030204" pitchFamily="34" charset="0"/>
                <a:cs typeface="Calibri" panose="020F0502020204030204" pitchFamily="34" charset="0"/>
              </a:defRPr>
            </a:lvl1pPr>
          </a:lstStyle>
          <a:p>
            <a:pPr rtl="0"/>
            <a:endParaRPr lang="fr-FR"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5413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11/24/25</a:t>
            </a:fld>
            <a:endParaRPr lang="en-US" dirty="0"/>
          </a:p>
        </p:txBody>
      </p:sp>
      <p:sp>
        <p:nvSpPr>
          <p:cNvPr id="5" name="Footer Placeholder 4"/>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8770014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FCC9A9-C772-65F4-49AF-B6D7A349F580}"/>
              </a:ext>
            </a:extLst>
          </p:cNvPr>
          <p:cNvSpPr>
            <a:spLocks noGrp="1"/>
          </p:cNvSpPr>
          <p:nvPr>
            <p:ph type="title"/>
          </p:nvPr>
        </p:nvSpPr>
        <p:spPr>
          <a:xfrm>
            <a:off x="2855529" y="273844"/>
            <a:ext cx="5659821" cy="994172"/>
          </a:xfrm>
        </p:spPr>
        <p:txBody>
          <a:bodyPr/>
          <a:lstStyle>
            <a:lvl1pPr>
              <a:defRPr>
                <a:solidFill>
                  <a:srgbClr val="004F7B"/>
                </a:solidFill>
              </a:defRPr>
            </a:lvl1pPr>
          </a:lstStyle>
          <a:p>
            <a:endParaRPr lang="de-CH" dirty="0"/>
          </a:p>
        </p:txBody>
      </p:sp>
      <p:sp>
        <p:nvSpPr>
          <p:cNvPr id="3" name="Rechteck 2">
            <a:extLst>
              <a:ext uri="{FF2B5EF4-FFF2-40B4-BE49-F238E27FC236}">
                <a16:creationId xmlns:a16="http://schemas.microsoft.com/office/drawing/2014/main" id="{4817FE7A-0A7C-9E27-8530-979465F660AD}"/>
              </a:ext>
            </a:extLst>
          </p:cNvPr>
          <p:cNvSpPr/>
          <p:nvPr userDrawn="1"/>
        </p:nvSpPr>
        <p:spPr>
          <a:xfrm>
            <a:off x="0" y="0"/>
            <a:ext cx="2400300" cy="5143500"/>
          </a:xfrm>
          <a:prstGeom prst="rect">
            <a:avLst/>
          </a:prstGeom>
          <a:solidFill>
            <a:srgbClr val="004F7B"/>
          </a:solidFill>
          <a:ln>
            <a:solidFill>
              <a:srgbClr val="00507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7" name="Titel 1">
            <a:extLst>
              <a:ext uri="{FF2B5EF4-FFF2-40B4-BE49-F238E27FC236}">
                <a16:creationId xmlns:a16="http://schemas.microsoft.com/office/drawing/2014/main" id="{ABFE9518-4D86-FC6C-07AE-7912E91F95B3}"/>
              </a:ext>
            </a:extLst>
          </p:cNvPr>
          <p:cNvSpPr txBox="1">
            <a:spLocks/>
          </p:cNvSpPr>
          <p:nvPr userDrawn="1"/>
        </p:nvSpPr>
        <p:spPr>
          <a:xfrm>
            <a:off x="1901848" y="1280639"/>
            <a:ext cx="6613502" cy="470223"/>
          </a:xfrm>
          <a:prstGeom prst="roundRect">
            <a:avLst/>
          </a:prstGeom>
          <a:solidFill>
            <a:srgbClr val="F9B22D"/>
          </a:solidFill>
          <a:ln>
            <a:noFill/>
          </a:ln>
        </p:spPr>
        <p:txBody>
          <a:bodyPr vert="horz" lIns="68580" tIns="34290" rIns="68580" bIns="34290" rtlCol="0" anchor="t" anchorCtr="0">
            <a:noAutofit/>
          </a:bodyPr>
          <a:lstStyle>
            <a:lvl1pPr algn="l" defTabSz="914400" rtl="0" eaLnBrk="1" latinLnBrk="0" hangingPunct="1">
              <a:lnSpc>
                <a:spcPct val="90000"/>
              </a:lnSpc>
              <a:spcBef>
                <a:spcPct val="0"/>
              </a:spcBef>
              <a:buNone/>
              <a:defRPr sz="6000" kern="1200">
                <a:solidFill>
                  <a:schemeClr val="bg1"/>
                </a:solidFill>
                <a:latin typeface="+mj-lt"/>
                <a:ea typeface="+mj-ea"/>
                <a:cs typeface="+mj-cs"/>
              </a:defRPr>
            </a:lvl1pPr>
          </a:lstStyle>
          <a:p>
            <a:endParaRPr lang="de-CH" sz="3300" dirty="0">
              <a:solidFill>
                <a:schemeClr val="tx1"/>
              </a:solidFill>
            </a:endParaRPr>
          </a:p>
        </p:txBody>
      </p:sp>
      <p:sp>
        <p:nvSpPr>
          <p:cNvPr id="9" name="Textplatzhalter 8">
            <a:extLst>
              <a:ext uri="{FF2B5EF4-FFF2-40B4-BE49-F238E27FC236}">
                <a16:creationId xmlns:a16="http://schemas.microsoft.com/office/drawing/2014/main" id="{39D700A2-E325-2588-AB47-F6DE0AB46564}"/>
              </a:ext>
            </a:extLst>
          </p:cNvPr>
          <p:cNvSpPr>
            <a:spLocks noGrp="1"/>
          </p:cNvSpPr>
          <p:nvPr>
            <p:ph type="body" sz="quarter" idx="15"/>
          </p:nvPr>
        </p:nvSpPr>
        <p:spPr>
          <a:xfrm>
            <a:off x="2528712" y="1340800"/>
            <a:ext cx="3435748" cy="407940"/>
          </a:xfrm>
        </p:spPr>
        <p:txBody>
          <a:bodyPr>
            <a:normAutofit/>
          </a:bodyPr>
          <a:lstStyle>
            <a:lvl1pPr marL="0" indent="0">
              <a:buNone/>
              <a:defRPr sz="2100">
                <a:solidFill>
                  <a:schemeClr val="bg1"/>
                </a:solidFill>
                <a:latin typeface="+mj-lt"/>
              </a:defRPr>
            </a:lvl1pPr>
          </a:lstStyle>
          <a:p>
            <a:pPr lvl="0"/>
            <a:endParaRPr lang="de-CH" dirty="0"/>
          </a:p>
        </p:txBody>
      </p:sp>
      <p:sp>
        <p:nvSpPr>
          <p:cNvPr id="10" name="Espace réservé du texte 11">
            <a:extLst>
              <a:ext uri="{FF2B5EF4-FFF2-40B4-BE49-F238E27FC236}">
                <a16:creationId xmlns:a16="http://schemas.microsoft.com/office/drawing/2014/main" id="{06D5CDD7-2C88-D421-82BC-98C68A649A16}"/>
              </a:ext>
            </a:extLst>
          </p:cNvPr>
          <p:cNvSpPr>
            <a:spLocks noGrp="1"/>
          </p:cNvSpPr>
          <p:nvPr>
            <p:ph type="body" sz="quarter" idx="14"/>
          </p:nvPr>
        </p:nvSpPr>
        <p:spPr>
          <a:xfrm>
            <a:off x="2923071" y="2137692"/>
            <a:ext cx="5592280" cy="2461370"/>
          </a:xfrm>
          <a:prstGeom prst="roundRect">
            <a:avLst/>
          </a:prstGeom>
          <a:solidFill>
            <a:schemeClr val="bg2"/>
          </a:solidFill>
          <a:ln w="22225">
            <a:noFill/>
          </a:ln>
        </p:spPr>
        <p:txBody>
          <a:bodyPr tIns="180000" bIns="108000" rtlCol="0">
            <a:noAutofit/>
          </a:bodyPr>
          <a:lstStyle>
            <a:lvl1pPr marL="257175" indent="-257175">
              <a:buClr>
                <a:srgbClr val="004F7B"/>
              </a:buClr>
              <a:buFont typeface="+mj-lt"/>
              <a:buAutoNum type="arabicPeriod"/>
              <a:defRPr sz="1800">
                <a:solidFill>
                  <a:srgbClr val="004F7B"/>
                </a:solidFill>
              </a:defRPr>
            </a:lvl1pPr>
          </a:lstStyle>
          <a:p>
            <a:pPr>
              <a:lnSpc>
                <a:spcPct val="120000"/>
              </a:lnSpc>
            </a:pPr>
            <a:endParaRPr lang="fr-FR" dirty="0"/>
          </a:p>
        </p:txBody>
      </p:sp>
    </p:spTree>
    <p:extLst>
      <p:ext uri="{BB962C8B-B14F-4D97-AF65-F5344CB8AC3E}">
        <p14:creationId xmlns:p14="http://schemas.microsoft.com/office/powerpoint/2010/main" val="384892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7" y="1282304"/>
            <a:ext cx="7886700" cy="2139553"/>
          </a:xfrm>
        </p:spPr>
        <p:txBody>
          <a:bodyPr anchor="b"/>
          <a:lstStyle>
            <a:lvl1pPr>
              <a:defRPr sz="4500"/>
            </a:lvl1pPr>
          </a:lstStyle>
          <a:p>
            <a:r>
              <a:rPr lang="de-DE"/>
              <a:t>Mastertitelformat bearbeiten</a:t>
            </a:r>
            <a:endParaRPr lang="en-US" dirty="0"/>
          </a:p>
        </p:txBody>
      </p:sp>
      <p:sp>
        <p:nvSpPr>
          <p:cNvPr id="3" name="Text Placeholder 2"/>
          <p:cNvSpPr>
            <a:spLocks noGrp="1"/>
          </p:cNvSpPr>
          <p:nvPr>
            <p:ph type="body" idx="1"/>
          </p:nvPr>
        </p:nvSpPr>
        <p:spPr>
          <a:xfrm>
            <a:off x="623887"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C764DE79-268F-4C1A-8933-263129D2AF90}" type="datetimeFigureOut">
              <a:rPr lang="en-US" dirty="0"/>
              <a:t>11/24/25</a:t>
            </a:fld>
            <a:endParaRPr lang="en-US" dirty="0"/>
          </a:p>
        </p:txBody>
      </p:sp>
      <p:sp>
        <p:nvSpPr>
          <p:cNvPr id="5" name="Footer Placeholder 4"/>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443396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11/24/25</a:t>
            </a:fld>
            <a:endParaRPr lang="en-US" dirty="0"/>
          </a:p>
        </p:txBody>
      </p:sp>
      <p:sp>
        <p:nvSpPr>
          <p:cNvPr id="6" name="Footer Placeholder 5"/>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283251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Content Placeholder 3"/>
          <p:cNvSpPr>
            <a:spLocks noGrp="1"/>
          </p:cNvSpPr>
          <p:nvPr>
            <p:ph sz="half" idx="2"/>
          </p:nvPr>
        </p:nvSpPr>
        <p:spPr>
          <a:xfrm>
            <a:off x="629842" y="1878806"/>
            <a:ext cx="3868340" cy="276344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Content Placeholder 5"/>
          <p:cNvSpPr>
            <a:spLocks noGrp="1"/>
          </p:cNvSpPr>
          <p:nvPr>
            <p:ph sz="quarter" idx="4"/>
          </p:nvPr>
        </p:nvSpPr>
        <p:spPr>
          <a:xfrm>
            <a:off x="4629150" y="1878806"/>
            <a:ext cx="3887391" cy="2763441"/>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11/24/25</a:t>
            </a:fld>
            <a:endParaRPr lang="en-US" dirty="0"/>
          </a:p>
        </p:txBody>
      </p:sp>
      <p:sp>
        <p:nvSpPr>
          <p:cNvPr id="8" name="Footer Placeholder 7"/>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4892414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11/24/25</a:t>
            </a:fld>
            <a:endParaRPr lang="en-US" dirty="0"/>
          </a:p>
        </p:txBody>
      </p:sp>
      <p:sp>
        <p:nvSpPr>
          <p:cNvPr id="4" name="Footer Placeholder 3"/>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84384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11/24/25</a:t>
            </a:fld>
            <a:endParaRPr lang="en-US" dirty="0"/>
          </a:p>
        </p:txBody>
      </p:sp>
      <p:sp>
        <p:nvSpPr>
          <p:cNvPr id="3" name="Footer Placeholder 2"/>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239951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de-DE"/>
              <a:t>Mastertitelformat bearbeiten</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C764DE79-268F-4C1A-8933-263129D2AF90}" type="datetimeFigureOut">
              <a:rPr lang="en-US" dirty="0"/>
              <a:t>11/24/25</a:t>
            </a:fld>
            <a:endParaRPr lang="en-US" dirty="0"/>
          </a:p>
        </p:txBody>
      </p:sp>
      <p:sp>
        <p:nvSpPr>
          <p:cNvPr id="6" name="Footer Placeholder 5"/>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545649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de-DE"/>
              <a:t>Mastertextformat bearbeiten</a:t>
            </a:r>
          </a:p>
        </p:txBody>
      </p:sp>
      <p:sp>
        <p:nvSpPr>
          <p:cNvPr id="5" name="Date Placeholder 4"/>
          <p:cNvSpPr>
            <a:spLocks noGrp="1"/>
          </p:cNvSpPr>
          <p:nvPr>
            <p:ph type="dt" sz="half" idx="10"/>
          </p:nvPr>
        </p:nvSpPr>
        <p:spPr/>
        <p:txBody>
          <a:bodyPr/>
          <a:lstStyle/>
          <a:p>
            <a:fld id="{C764DE79-268F-4C1A-8933-263129D2AF90}" type="datetimeFigureOut">
              <a:rPr lang="en-US" dirty="0"/>
              <a:t>11/24/25</a:t>
            </a:fld>
            <a:endParaRPr lang="en-US" dirty="0"/>
          </a:p>
        </p:txBody>
      </p:sp>
      <p:sp>
        <p:nvSpPr>
          <p:cNvPr id="6" name="Footer Placeholder 5"/>
          <p:cNvSpPr>
            <a:spLocks noGrp="1"/>
          </p:cNvSpPr>
          <p:nvPr>
            <p:ph type="ftr" sz="quarter" idx="11"/>
          </p:nvPr>
        </p:nvSpPr>
        <p:spPr>
          <a:xfrm>
            <a:off x="2987644" y="3925291"/>
            <a:ext cx="3470306" cy="273844"/>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837822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764DE79-268F-4C1A-8933-263129D2AF90}" type="datetimeFigureOut">
              <a:rPr lang="en-US" dirty="0"/>
              <a:t>11/24/25</a:t>
            </a:fld>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8F63A3B-78C7-47BE-AE5E-E10140E04643}" type="slidenum">
              <a:rPr lang="en-US" dirty="0"/>
              <a:t>‹Nr.›</a:t>
            </a:fld>
            <a:endParaRPr lang="en-US" dirty="0"/>
          </a:p>
        </p:txBody>
      </p:sp>
      <p:pic>
        <p:nvPicPr>
          <p:cNvPr id="7" name="Grafik 6">
            <a:extLst>
              <a:ext uri="{FF2B5EF4-FFF2-40B4-BE49-F238E27FC236}">
                <a16:creationId xmlns:a16="http://schemas.microsoft.com/office/drawing/2014/main" id="{28CE20F4-4CE2-0770-3DFD-4C48385D1415}"/>
              </a:ext>
            </a:extLst>
          </p:cNvPr>
          <p:cNvPicPr>
            <a:picLocks noChangeAspect="1"/>
          </p:cNvPicPr>
          <p:nvPr userDrawn="1"/>
        </p:nvPicPr>
        <p:blipFill>
          <a:blip r:embed="rId22"/>
          <a:stretch>
            <a:fillRect/>
          </a:stretch>
        </p:blipFill>
        <p:spPr>
          <a:xfrm>
            <a:off x="7713861" y="273844"/>
            <a:ext cx="1103073" cy="433876"/>
          </a:xfrm>
          <a:prstGeom prst="rect">
            <a:avLst/>
          </a:prstGeom>
        </p:spPr>
      </p:pic>
      <p:sp>
        <p:nvSpPr>
          <p:cNvPr id="8" name="Foliennummernplatzhalter 5">
            <a:extLst>
              <a:ext uri="{FF2B5EF4-FFF2-40B4-BE49-F238E27FC236}">
                <a16:creationId xmlns:a16="http://schemas.microsoft.com/office/drawing/2014/main" id="{A64B0352-478C-C569-E352-4834EF8637C0}"/>
              </a:ext>
            </a:extLst>
          </p:cNvPr>
          <p:cNvSpPr txBox="1">
            <a:spLocks/>
          </p:cNvSpPr>
          <p:nvPr userDrawn="1"/>
        </p:nvSpPr>
        <p:spPr>
          <a:xfrm>
            <a:off x="8088440" y="4700298"/>
            <a:ext cx="802865" cy="273844"/>
          </a:xfrm>
          <a:prstGeom prst="rect">
            <a:avLst/>
          </a:prstGeom>
        </p:spPr>
        <p:txBody>
          <a:bodyPr anchor="b"/>
          <a:lstStyle>
            <a:defPPr>
              <a:defRPr lang="de-DE"/>
            </a:defPPr>
            <a:lvl1pPr marL="0" algn="l" defTabSz="914400" rtl="0" eaLnBrk="1" latinLnBrk="0" hangingPunct="1">
              <a:defRPr sz="1200" kern="1200">
                <a:solidFill>
                  <a:srgbClr val="095483"/>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DE" sz="900" dirty="0">
                <a:solidFill>
                  <a:srgbClr val="004F7B"/>
                </a:solidFill>
              </a:rPr>
              <a:t>Folie </a:t>
            </a:r>
            <a:fld id="{BD3F62C4-D9F0-A646-A927-96E45A47FEFF}" type="slidenum">
              <a:rPr lang="de-DE" sz="900" smtClean="0">
                <a:solidFill>
                  <a:srgbClr val="004F7B"/>
                </a:solidFill>
              </a:rPr>
              <a:pPr algn="r"/>
              <a:t>‹Nr.›</a:t>
            </a:fld>
            <a:endParaRPr lang="de-DE" sz="900" dirty="0">
              <a:solidFill>
                <a:srgbClr val="004F7B"/>
              </a:solidFill>
            </a:endParaRPr>
          </a:p>
        </p:txBody>
      </p:sp>
      <p:sp>
        <p:nvSpPr>
          <p:cNvPr id="9" name="Fußzeilenplatzhalter 4">
            <a:extLst>
              <a:ext uri="{FF2B5EF4-FFF2-40B4-BE49-F238E27FC236}">
                <a16:creationId xmlns:a16="http://schemas.microsoft.com/office/drawing/2014/main" id="{6D3CC8A2-6E4C-6CEA-8D43-222D22223E4E}"/>
              </a:ext>
            </a:extLst>
          </p:cNvPr>
          <p:cNvSpPr txBox="1">
            <a:spLocks/>
          </p:cNvSpPr>
          <p:nvPr userDrawn="1"/>
        </p:nvSpPr>
        <p:spPr>
          <a:xfrm>
            <a:off x="4106268" y="4767873"/>
            <a:ext cx="1280544" cy="273844"/>
          </a:xfrm>
          <a:prstGeom prst="rect">
            <a:avLst/>
          </a:prstGeom>
        </p:spPr>
        <p:txBody>
          <a:bodyPr/>
          <a:lstStyle>
            <a:defPPr>
              <a:defRPr lang="de-DE"/>
            </a:defPPr>
            <a:lvl1pPr marL="0" algn="l" defTabSz="914400" rtl="0" eaLnBrk="1" latinLnBrk="0" hangingPunct="1">
              <a:defRPr sz="1800" kern="1200">
                <a:solidFill>
                  <a:schemeClr val="accent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CH" sz="900" dirty="0">
                <a:solidFill>
                  <a:srgbClr val="004F7B"/>
                </a:solidFill>
              </a:rPr>
              <a:t>www.egonline.ch </a:t>
            </a:r>
          </a:p>
        </p:txBody>
      </p:sp>
    </p:spTree>
    <p:extLst>
      <p:ext uri="{BB962C8B-B14F-4D97-AF65-F5344CB8AC3E}">
        <p14:creationId xmlns:p14="http://schemas.microsoft.com/office/powerpoint/2010/main" val="292601215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8" r:id="rId12"/>
    <p:sldLayoutId id="2147483699" r:id="rId13"/>
    <p:sldLayoutId id="2147483701" r:id="rId14"/>
    <p:sldLayoutId id="2147483702" r:id="rId15"/>
    <p:sldLayoutId id="2147483703" r:id="rId16"/>
    <p:sldLayoutId id="2147483649" r:id="rId17"/>
    <p:sldLayoutId id="2147483679" r:id="rId18"/>
    <p:sldLayoutId id="2147483706" r:id="rId19"/>
    <p:sldLayoutId id="2147483710" r:id="rId2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16.xm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3" Type="http://schemas.openxmlformats.org/officeDocument/2006/relationships/hyperlink" Target="mailto:energie@egonline.ch" TargetMode="Externa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mailto:sandrastettler@egonline.ch"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s://www.lokalerstrom.ch/#grundlagendokumente" TargetMode="External"/><Relationship Id="rId2" Type="http://schemas.openxmlformats.org/officeDocument/2006/relationships/image" Target="../media/image7.png"/><Relationship Id="rId1" Type="http://schemas.openxmlformats.org/officeDocument/2006/relationships/slideLayout" Target="../slideLayouts/slideLayout16.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2">
            <a:extLst>
              <a:ext uri="{FF2B5EF4-FFF2-40B4-BE49-F238E27FC236}">
                <a16:creationId xmlns:a16="http://schemas.microsoft.com/office/drawing/2014/main" id="{A12C96E6-9448-91FD-A8D7-3820F0159955}"/>
              </a:ext>
            </a:extLst>
          </p:cNvPr>
          <p:cNvSpPr txBox="1">
            <a:spLocks/>
          </p:cNvSpPr>
          <p:nvPr/>
        </p:nvSpPr>
        <p:spPr>
          <a:xfrm>
            <a:off x="360976" y="1723619"/>
            <a:ext cx="7942195" cy="2247489"/>
          </a:xfrm>
          <a:prstGeom prst="roundRect">
            <a:avLst/>
          </a:prstGeom>
          <a:solidFill>
            <a:schemeClr val="bg1">
              <a:alpha val="77000"/>
            </a:schemeClr>
          </a:solidFill>
          <a:ln>
            <a:noFill/>
          </a:ln>
        </p:spPr>
        <p:txBody>
          <a:bodyPr vert="horz" lIns="68580" tIns="34290" rIns="68580" bIns="34290" rtlCol="0">
            <a:noAutofit/>
          </a:bodyPr>
          <a:lstStyle>
            <a:lvl1pPr marL="0" indent="0" algn="l" defTabSz="914400" rtl="0" eaLnBrk="1" latinLnBrk="0" hangingPunct="1">
              <a:lnSpc>
                <a:spcPct val="90000"/>
              </a:lnSpc>
              <a:spcBef>
                <a:spcPts val="1000"/>
              </a:spcBef>
              <a:buClr>
                <a:srgbClr val="F9B22D"/>
              </a:buClr>
              <a:buFont typeface="Wingdings" panose="05000000000000000000" pitchFamily="2" charset="2"/>
              <a:buNone/>
              <a:defRPr sz="2400" kern="1200">
                <a:solidFill>
                  <a:srgbClr val="004F7B"/>
                </a:solidFill>
                <a:latin typeface="+mn-lt"/>
                <a:ea typeface="+mn-ea"/>
                <a:cs typeface="+mn-cs"/>
              </a:defRPr>
            </a:lvl1pPr>
            <a:lvl2pPr marL="457200" indent="0" algn="ctr" defTabSz="914400" rtl="0" eaLnBrk="1" latinLnBrk="0" hangingPunct="1">
              <a:lnSpc>
                <a:spcPct val="90000"/>
              </a:lnSpc>
              <a:spcBef>
                <a:spcPts val="500"/>
              </a:spcBef>
              <a:buClr>
                <a:srgbClr val="F9B22D"/>
              </a:buClr>
              <a:buFont typeface="Wingdings" panose="05000000000000000000" pitchFamily="2" charset="2"/>
              <a:buNone/>
              <a:defRPr sz="2000" kern="1200">
                <a:solidFill>
                  <a:srgbClr val="004F7B"/>
                </a:solidFill>
                <a:latin typeface="+mn-lt"/>
                <a:ea typeface="+mn-ea"/>
                <a:cs typeface="+mn-cs"/>
              </a:defRPr>
            </a:lvl2pPr>
            <a:lvl3pPr marL="914400" indent="0" algn="ctr" defTabSz="914400" rtl="0" eaLnBrk="1" latinLnBrk="0" hangingPunct="1">
              <a:lnSpc>
                <a:spcPct val="90000"/>
              </a:lnSpc>
              <a:spcBef>
                <a:spcPts val="500"/>
              </a:spcBef>
              <a:buClr>
                <a:srgbClr val="F9B22D"/>
              </a:buClr>
              <a:buFont typeface="Wingdings" panose="05000000000000000000" pitchFamily="2" charset="2"/>
              <a:buNone/>
              <a:defRPr sz="1800" kern="1200">
                <a:solidFill>
                  <a:srgbClr val="004F7B"/>
                </a:solidFill>
                <a:latin typeface="+mn-lt"/>
                <a:ea typeface="+mn-ea"/>
                <a:cs typeface="+mn-cs"/>
              </a:defRPr>
            </a:lvl3pPr>
            <a:lvl4pPr marL="1371600" indent="0" algn="ctr" defTabSz="914400" rtl="0" eaLnBrk="1" latinLnBrk="0" hangingPunct="1">
              <a:lnSpc>
                <a:spcPct val="90000"/>
              </a:lnSpc>
              <a:spcBef>
                <a:spcPts val="500"/>
              </a:spcBef>
              <a:buClr>
                <a:srgbClr val="F9B22D"/>
              </a:buClr>
              <a:buFont typeface="Wingdings" panose="05000000000000000000" pitchFamily="2" charset="2"/>
              <a:buNone/>
              <a:defRPr sz="1600" kern="1200">
                <a:solidFill>
                  <a:srgbClr val="004F7B"/>
                </a:solidFill>
                <a:latin typeface="+mn-lt"/>
                <a:ea typeface="+mn-ea"/>
                <a:cs typeface="+mn-cs"/>
              </a:defRPr>
            </a:lvl4pPr>
            <a:lvl5pPr marL="1828800" indent="0" algn="ctr" defTabSz="914400" rtl="0" eaLnBrk="1" latinLnBrk="0" hangingPunct="1">
              <a:lnSpc>
                <a:spcPct val="90000"/>
              </a:lnSpc>
              <a:spcBef>
                <a:spcPts val="500"/>
              </a:spcBef>
              <a:buClr>
                <a:srgbClr val="F9B22D"/>
              </a:buClr>
              <a:buFont typeface="Wingdings" panose="05000000000000000000" pitchFamily="2" charset="2"/>
              <a:buNone/>
              <a:defRPr sz="1600" kern="1200">
                <a:solidFill>
                  <a:srgbClr val="004F7B"/>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CH" sz="6000" dirty="0"/>
              <a:t>Branchendokument VSE und Praxisbeispiele</a:t>
            </a:r>
            <a:endParaRPr lang="de-CH" sz="6000" dirty="0">
              <a:latin typeface="+mj-lt"/>
            </a:endParaRPr>
          </a:p>
        </p:txBody>
      </p:sp>
      <p:sp>
        <p:nvSpPr>
          <p:cNvPr id="4" name="Untertitel 2">
            <a:extLst>
              <a:ext uri="{FF2B5EF4-FFF2-40B4-BE49-F238E27FC236}">
                <a16:creationId xmlns:a16="http://schemas.microsoft.com/office/drawing/2014/main" id="{CA173502-A4A4-D2D1-6B08-4FE60CBA2D23}"/>
              </a:ext>
            </a:extLst>
          </p:cNvPr>
          <p:cNvSpPr txBox="1">
            <a:spLocks/>
          </p:cNvSpPr>
          <p:nvPr/>
        </p:nvSpPr>
        <p:spPr>
          <a:xfrm>
            <a:off x="7781926" y="4788465"/>
            <a:ext cx="1257665" cy="253014"/>
          </a:xfrm>
          <a:prstGeom prst="roundRect">
            <a:avLst/>
          </a:prstGeom>
          <a:solidFill>
            <a:schemeClr val="bg1">
              <a:alpha val="45000"/>
            </a:schemeClr>
          </a:solidFill>
          <a:ln>
            <a:noFill/>
          </a:ln>
        </p:spPr>
        <p:txBody>
          <a:bodyPr vert="horz" lIns="68580" tIns="34290" rIns="68580" bIns="34290" rtlCol="0">
            <a:noAutofit/>
          </a:bodyPr>
          <a:lstStyle>
            <a:lvl1pPr marL="0" indent="0" algn="l" defTabSz="914400" rtl="0" eaLnBrk="1" latinLnBrk="0" hangingPunct="1">
              <a:lnSpc>
                <a:spcPct val="90000"/>
              </a:lnSpc>
              <a:spcBef>
                <a:spcPts val="1000"/>
              </a:spcBef>
              <a:buClr>
                <a:srgbClr val="F9B22D"/>
              </a:buClr>
              <a:buFont typeface="Wingdings" panose="05000000000000000000" pitchFamily="2" charset="2"/>
              <a:buNone/>
              <a:defRPr sz="2400" kern="1200">
                <a:solidFill>
                  <a:srgbClr val="004F7B"/>
                </a:solidFill>
                <a:latin typeface="+mn-lt"/>
                <a:ea typeface="+mn-ea"/>
                <a:cs typeface="+mn-cs"/>
              </a:defRPr>
            </a:lvl1pPr>
            <a:lvl2pPr marL="457200" indent="0" algn="ctr" defTabSz="914400" rtl="0" eaLnBrk="1" latinLnBrk="0" hangingPunct="1">
              <a:lnSpc>
                <a:spcPct val="90000"/>
              </a:lnSpc>
              <a:spcBef>
                <a:spcPts val="500"/>
              </a:spcBef>
              <a:buClr>
                <a:srgbClr val="F9B22D"/>
              </a:buClr>
              <a:buFont typeface="Wingdings" panose="05000000000000000000" pitchFamily="2" charset="2"/>
              <a:buNone/>
              <a:defRPr sz="2000" kern="1200">
                <a:solidFill>
                  <a:srgbClr val="004F7B"/>
                </a:solidFill>
                <a:latin typeface="+mn-lt"/>
                <a:ea typeface="+mn-ea"/>
                <a:cs typeface="+mn-cs"/>
              </a:defRPr>
            </a:lvl2pPr>
            <a:lvl3pPr marL="914400" indent="0" algn="ctr" defTabSz="914400" rtl="0" eaLnBrk="1" latinLnBrk="0" hangingPunct="1">
              <a:lnSpc>
                <a:spcPct val="90000"/>
              </a:lnSpc>
              <a:spcBef>
                <a:spcPts val="500"/>
              </a:spcBef>
              <a:buClr>
                <a:srgbClr val="F9B22D"/>
              </a:buClr>
              <a:buFont typeface="Wingdings" panose="05000000000000000000" pitchFamily="2" charset="2"/>
              <a:buNone/>
              <a:defRPr sz="1800" kern="1200">
                <a:solidFill>
                  <a:srgbClr val="004F7B"/>
                </a:solidFill>
                <a:latin typeface="+mn-lt"/>
                <a:ea typeface="+mn-ea"/>
                <a:cs typeface="+mn-cs"/>
              </a:defRPr>
            </a:lvl3pPr>
            <a:lvl4pPr marL="1371600" indent="0" algn="ctr" defTabSz="914400" rtl="0" eaLnBrk="1" latinLnBrk="0" hangingPunct="1">
              <a:lnSpc>
                <a:spcPct val="90000"/>
              </a:lnSpc>
              <a:spcBef>
                <a:spcPts val="500"/>
              </a:spcBef>
              <a:buClr>
                <a:srgbClr val="F9B22D"/>
              </a:buClr>
              <a:buFont typeface="Wingdings" panose="05000000000000000000" pitchFamily="2" charset="2"/>
              <a:buNone/>
              <a:defRPr sz="1600" kern="1200">
                <a:solidFill>
                  <a:srgbClr val="004F7B"/>
                </a:solidFill>
                <a:latin typeface="+mn-lt"/>
                <a:ea typeface="+mn-ea"/>
                <a:cs typeface="+mn-cs"/>
              </a:defRPr>
            </a:lvl4pPr>
            <a:lvl5pPr marL="1828800" indent="0" algn="ctr" defTabSz="914400" rtl="0" eaLnBrk="1" latinLnBrk="0" hangingPunct="1">
              <a:lnSpc>
                <a:spcPct val="90000"/>
              </a:lnSpc>
              <a:spcBef>
                <a:spcPts val="500"/>
              </a:spcBef>
              <a:buClr>
                <a:srgbClr val="F9B22D"/>
              </a:buClr>
              <a:buFont typeface="Wingdings" panose="05000000000000000000" pitchFamily="2" charset="2"/>
              <a:buNone/>
              <a:defRPr sz="1600" kern="1200">
                <a:solidFill>
                  <a:srgbClr val="004F7B"/>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de-CH" sz="1500" dirty="0">
                <a:solidFill>
                  <a:schemeClr val="bg1"/>
                </a:solidFill>
              </a:rPr>
              <a:t>27/11/2025</a:t>
            </a:r>
          </a:p>
        </p:txBody>
      </p:sp>
      <p:sp>
        <p:nvSpPr>
          <p:cNvPr id="3" name="Untertitel 2">
            <a:extLst>
              <a:ext uri="{FF2B5EF4-FFF2-40B4-BE49-F238E27FC236}">
                <a16:creationId xmlns:a16="http://schemas.microsoft.com/office/drawing/2014/main" id="{D28AE78A-DD6D-216F-34B2-6744E9A5F879}"/>
              </a:ext>
            </a:extLst>
          </p:cNvPr>
          <p:cNvSpPr>
            <a:spLocks noGrp="1"/>
          </p:cNvSpPr>
          <p:nvPr>
            <p:ph type="subTitle" idx="1"/>
          </p:nvPr>
        </p:nvSpPr>
        <p:spPr>
          <a:xfrm>
            <a:off x="592427" y="3419880"/>
            <a:ext cx="5729996" cy="250599"/>
          </a:xfrm>
          <a:noFill/>
        </p:spPr>
        <p:txBody>
          <a:bodyPr>
            <a:noAutofit/>
          </a:bodyPr>
          <a:lstStyle/>
          <a:p>
            <a:pPr algn="l"/>
            <a:r>
              <a:rPr lang="de-CH" sz="2400" dirty="0">
                <a:solidFill>
                  <a:srgbClr val="004F7B"/>
                </a:solidFill>
              </a:rPr>
              <a:t>Egon AG</a:t>
            </a:r>
          </a:p>
        </p:txBody>
      </p:sp>
    </p:spTree>
    <p:extLst>
      <p:ext uri="{BB962C8B-B14F-4D97-AF65-F5344CB8AC3E}">
        <p14:creationId xmlns:p14="http://schemas.microsoft.com/office/powerpoint/2010/main" val="3030650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D837A-425B-D9A5-17BE-5D2835E4766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C4F52E0-1056-5690-833D-7C425D0828D5}"/>
              </a:ext>
            </a:extLst>
          </p:cNvPr>
          <p:cNvSpPr txBox="1">
            <a:spLocks/>
          </p:cNvSpPr>
          <p:nvPr/>
        </p:nvSpPr>
        <p:spPr>
          <a:xfrm>
            <a:off x="231005" y="192505"/>
            <a:ext cx="634396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Auflösung und Mutationen eines LEG beim VNB</a:t>
            </a:r>
          </a:p>
        </p:txBody>
      </p:sp>
      <p:sp>
        <p:nvSpPr>
          <p:cNvPr id="5" name="Textplatzhalter 2">
            <a:extLst>
              <a:ext uri="{FF2B5EF4-FFF2-40B4-BE49-F238E27FC236}">
                <a16:creationId xmlns:a16="http://schemas.microsoft.com/office/drawing/2014/main" id="{2A464E06-84D5-9780-FE09-B70751C9D265}"/>
              </a:ext>
            </a:extLst>
          </p:cNvPr>
          <p:cNvSpPr>
            <a:spLocks noGrp="1"/>
          </p:cNvSpPr>
          <p:nvPr>
            <p:ph type="body" sz="quarter" idx="14"/>
          </p:nvPr>
        </p:nvSpPr>
        <p:spPr>
          <a:xfrm>
            <a:off x="231007" y="1471448"/>
            <a:ext cx="8336050" cy="3177553"/>
          </a:xfrm>
        </p:spPr>
        <p:txBody>
          <a:bodyPr/>
          <a:lstStyle/>
          <a:p>
            <a:pPr defTabSz="457189">
              <a:lnSpc>
                <a:spcPct val="120000"/>
              </a:lnSpc>
            </a:pPr>
            <a:r>
              <a:rPr lang="de-CH" sz="1600" dirty="0">
                <a:solidFill>
                  <a:srgbClr val="004F7B"/>
                </a:solidFill>
                <a:latin typeface="+mj-lt"/>
              </a:rPr>
              <a:t>Auflösung des LEG, Austritt oder Eintritt eines LEG-Teilnehmers werden vom LEG-Vertreter an den VNB gemeldet, über den vom VNB vorgesehenen Kontaktweg. Ausnahme: Bei Auszug / Umzug eines Teilnehmers wird er automatisch vom VNB aus dem LEG abgemeldet.</a:t>
            </a:r>
          </a:p>
          <a:p>
            <a:pPr defTabSz="457189">
              <a:lnSpc>
                <a:spcPct val="120000"/>
              </a:lnSpc>
            </a:pPr>
            <a:r>
              <a:rPr lang="de-CH" sz="1600" dirty="0">
                <a:solidFill>
                  <a:srgbClr val="004F7B"/>
                </a:solidFill>
                <a:latin typeface="+mj-lt"/>
              </a:rPr>
              <a:t>Mutationen müssen 3 Monate im Voraus gemeldet werden. Ausnahme: Bei neuen Teilnehmern die schon einen Smart Meter haben, ist die Anmeldefrist nur 1 Monat.</a:t>
            </a:r>
          </a:p>
          <a:p>
            <a:pPr defTabSz="457189">
              <a:lnSpc>
                <a:spcPct val="120000"/>
              </a:lnSpc>
            </a:pPr>
            <a:r>
              <a:rPr lang="de-CH" sz="1600" dirty="0">
                <a:solidFill>
                  <a:srgbClr val="004F7B"/>
                </a:solidFill>
                <a:latin typeface="+mj-lt"/>
              </a:rPr>
              <a:t>Wenn die Bedingungen für ein LEG nach einer Mutation nicht mehr erfüllt sind, hat der LEG 6 Monate Zeit, dies zu beheben. (Z.B. wenn ein PV-Produzent aussteigt und dadurch das Verhältnis unter 5% fällt)</a:t>
            </a:r>
          </a:p>
          <a:p>
            <a:pPr marL="0" indent="0" defTabSz="457189">
              <a:lnSpc>
                <a:spcPct val="120000"/>
              </a:lnSpc>
              <a:buNone/>
            </a:pPr>
            <a:endParaRPr lang="de-CH" sz="1600" dirty="0">
              <a:solidFill>
                <a:srgbClr val="004F7B"/>
              </a:solidFill>
              <a:latin typeface="+mj-lt"/>
            </a:endParaRPr>
          </a:p>
          <a:p>
            <a:pPr defTabSz="457189">
              <a:lnSpc>
                <a:spcPct val="120000"/>
              </a:lnSpc>
            </a:pPr>
            <a:endParaRPr lang="de-CH" sz="1600" dirty="0">
              <a:solidFill>
                <a:srgbClr val="004F7B"/>
              </a:solidFill>
              <a:latin typeface="+mj-lt"/>
            </a:endParaRPr>
          </a:p>
        </p:txBody>
      </p:sp>
      <p:pic>
        <p:nvPicPr>
          <p:cNvPr id="8" name="Grafik 7">
            <a:extLst>
              <a:ext uri="{FF2B5EF4-FFF2-40B4-BE49-F238E27FC236}">
                <a16:creationId xmlns:a16="http://schemas.microsoft.com/office/drawing/2014/main" id="{58F0EAEB-47B4-9E0E-70C1-6A3C3C5092AA}"/>
              </a:ext>
            </a:extLst>
          </p:cNvPr>
          <p:cNvPicPr>
            <a:picLocks noChangeAspect="1"/>
          </p:cNvPicPr>
          <p:nvPr/>
        </p:nvPicPr>
        <p:blipFill>
          <a:blip r:embed="rId2"/>
          <a:stretch>
            <a:fillRect/>
          </a:stretch>
        </p:blipFill>
        <p:spPr>
          <a:xfrm>
            <a:off x="7713861" y="273844"/>
            <a:ext cx="1103073" cy="433876"/>
          </a:xfrm>
          <a:prstGeom prst="rect">
            <a:avLst/>
          </a:prstGeom>
        </p:spPr>
      </p:pic>
    </p:spTree>
    <p:extLst>
      <p:ext uri="{BB962C8B-B14F-4D97-AF65-F5344CB8AC3E}">
        <p14:creationId xmlns:p14="http://schemas.microsoft.com/office/powerpoint/2010/main" val="1698116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EBFE1-D69D-4F30-F461-65BC2433032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1F8242E-C6EE-BD2A-E1DC-99FD6FB054B8}"/>
              </a:ext>
            </a:extLst>
          </p:cNvPr>
          <p:cNvSpPr>
            <a:spLocks noGrp="1"/>
          </p:cNvSpPr>
          <p:nvPr>
            <p:ph type="ctrTitle"/>
          </p:nvPr>
        </p:nvSpPr>
        <p:spPr>
          <a:xfrm>
            <a:off x="0" y="1934678"/>
            <a:ext cx="8152688" cy="2084137"/>
          </a:xfrm>
        </p:spPr>
        <p:txBody>
          <a:bodyPr/>
          <a:lstStyle/>
          <a:p>
            <a:r>
              <a:rPr lang="de-CH" dirty="0"/>
              <a:t>Abrechnung und Datenübermittlung in LEG</a:t>
            </a:r>
            <a:br>
              <a:rPr lang="de-CH" dirty="0"/>
            </a:br>
            <a:endParaRPr lang="de-CH" dirty="0"/>
          </a:p>
        </p:txBody>
      </p:sp>
      <p:sp>
        <p:nvSpPr>
          <p:cNvPr id="4" name="Textplatzhalter 3">
            <a:extLst>
              <a:ext uri="{FF2B5EF4-FFF2-40B4-BE49-F238E27FC236}">
                <a16:creationId xmlns:a16="http://schemas.microsoft.com/office/drawing/2014/main" id="{9EF24903-7BF2-0634-D640-E42CB60782CC}"/>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2211158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44520E-10FF-408C-F0D6-00CF10ED44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13F57CA-4BB8-27D9-5B5B-CE4D3E090D8B}"/>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Berechnung LEG-Strom und Rest-Strom</a:t>
            </a:r>
          </a:p>
        </p:txBody>
      </p:sp>
      <p:sp>
        <p:nvSpPr>
          <p:cNvPr id="5" name="Textplatzhalter 2">
            <a:extLst>
              <a:ext uri="{FF2B5EF4-FFF2-40B4-BE49-F238E27FC236}">
                <a16:creationId xmlns:a16="http://schemas.microsoft.com/office/drawing/2014/main" id="{C5836E30-AFB1-BF43-AC9B-516DA7B0ACB2}"/>
              </a:ext>
            </a:extLst>
          </p:cNvPr>
          <p:cNvSpPr>
            <a:spLocks noGrp="1"/>
          </p:cNvSpPr>
          <p:nvPr>
            <p:ph type="body" sz="quarter" idx="14"/>
          </p:nvPr>
        </p:nvSpPr>
        <p:spPr>
          <a:xfrm>
            <a:off x="231006" y="1471448"/>
            <a:ext cx="4825303" cy="3318266"/>
          </a:xfrm>
        </p:spPr>
        <p:txBody>
          <a:bodyPr/>
          <a:lstStyle/>
          <a:p>
            <a:pPr defTabSz="457189">
              <a:lnSpc>
                <a:spcPct val="120000"/>
              </a:lnSpc>
            </a:pPr>
            <a:r>
              <a:rPr lang="de-CH" sz="1600" dirty="0">
                <a:solidFill>
                  <a:srgbClr val="004F7B"/>
                </a:solidFill>
                <a:latin typeface="+mj-lt"/>
              </a:rPr>
              <a:t>Der VNB berechnet für jeden LEG-Teilnehmer auf Basis der 15-Minuten-Lastgangdaten die Menge bezogener LEG-Strom und bezogener Rest-Strom</a:t>
            </a:r>
          </a:p>
          <a:p>
            <a:pPr defTabSz="457189">
              <a:lnSpc>
                <a:spcPct val="120000"/>
              </a:lnSpc>
            </a:pPr>
            <a:r>
              <a:rPr lang="de-CH" sz="1600" dirty="0">
                <a:solidFill>
                  <a:srgbClr val="004F7B"/>
                </a:solidFill>
                <a:latin typeface="+mj-lt"/>
              </a:rPr>
              <a:t>Der VNB berechnet für jede PV-Anlage im LEG die gelieferte Menge LEG-Strom und die Menge Rücklieferung</a:t>
            </a:r>
          </a:p>
          <a:p>
            <a:pPr defTabSz="457189">
              <a:lnSpc>
                <a:spcPct val="120000"/>
              </a:lnSpc>
            </a:pPr>
            <a:r>
              <a:rPr lang="de-CH" sz="1600" dirty="0">
                <a:solidFill>
                  <a:srgbClr val="004F7B"/>
                </a:solidFill>
                <a:latin typeface="+mj-lt"/>
              </a:rPr>
              <a:t>Die Berechnung erfolgt proportional zum Verbrauch / Produktion. Es gibt keine Priorisierung</a:t>
            </a:r>
          </a:p>
          <a:p>
            <a:pPr defTabSz="457189">
              <a:lnSpc>
                <a:spcPct val="120000"/>
              </a:lnSpc>
            </a:pPr>
            <a:r>
              <a:rPr lang="de-CH" sz="1600" dirty="0">
                <a:solidFill>
                  <a:srgbClr val="004F7B"/>
                </a:solidFill>
                <a:latin typeface="+mj-lt"/>
              </a:rPr>
              <a:t>Im Dokument sind verschiedene Szenarien beschrieben</a:t>
            </a:r>
          </a:p>
        </p:txBody>
      </p:sp>
      <p:pic>
        <p:nvPicPr>
          <p:cNvPr id="8" name="Grafik 7">
            <a:extLst>
              <a:ext uri="{FF2B5EF4-FFF2-40B4-BE49-F238E27FC236}">
                <a16:creationId xmlns:a16="http://schemas.microsoft.com/office/drawing/2014/main" id="{B048BB7D-050F-7071-1AE3-338EE9FC2A28}"/>
              </a:ext>
            </a:extLst>
          </p:cNvPr>
          <p:cNvPicPr>
            <a:picLocks noChangeAspect="1"/>
          </p:cNvPicPr>
          <p:nvPr/>
        </p:nvPicPr>
        <p:blipFill>
          <a:blip r:embed="rId2"/>
          <a:stretch>
            <a:fillRect/>
          </a:stretch>
        </p:blipFill>
        <p:spPr>
          <a:xfrm>
            <a:off x="7713861" y="273844"/>
            <a:ext cx="1103073" cy="433876"/>
          </a:xfrm>
          <a:prstGeom prst="rect">
            <a:avLst/>
          </a:prstGeom>
        </p:spPr>
      </p:pic>
      <p:pic>
        <p:nvPicPr>
          <p:cNvPr id="3" name="Grafik 2">
            <a:extLst>
              <a:ext uri="{FF2B5EF4-FFF2-40B4-BE49-F238E27FC236}">
                <a16:creationId xmlns:a16="http://schemas.microsoft.com/office/drawing/2014/main" id="{036C5E86-91AD-91B7-67E4-4C3977964D46}"/>
              </a:ext>
            </a:extLst>
          </p:cNvPr>
          <p:cNvPicPr>
            <a:picLocks noChangeAspect="1"/>
          </p:cNvPicPr>
          <p:nvPr/>
        </p:nvPicPr>
        <p:blipFill>
          <a:blip r:embed="rId3"/>
          <a:stretch>
            <a:fillRect/>
          </a:stretch>
        </p:blipFill>
        <p:spPr>
          <a:xfrm>
            <a:off x="5156200" y="0"/>
            <a:ext cx="3987800" cy="5143500"/>
          </a:xfrm>
          <a:prstGeom prst="rect">
            <a:avLst/>
          </a:prstGeom>
        </p:spPr>
      </p:pic>
    </p:spTree>
    <p:extLst>
      <p:ext uri="{BB962C8B-B14F-4D97-AF65-F5344CB8AC3E}">
        <p14:creationId xmlns:p14="http://schemas.microsoft.com/office/powerpoint/2010/main" val="25944553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3CEA3-3A7E-06C1-A117-5FCBA552C8E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D664E36-E8B8-89DD-8E9F-A79EF98E73BA}"/>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Rechnung / Gutschriften</a:t>
            </a:r>
          </a:p>
        </p:txBody>
      </p:sp>
      <p:sp>
        <p:nvSpPr>
          <p:cNvPr id="5" name="Textplatzhalter 2">
            <a:extLst>
              <a:ext uri="{FF2B5EF4-FFF2-40B4-BE49-F238E27FC236}">
                <a16:creationId xmlns:a16="http://schemas.microsoft.com/office/drawing/2014/main" id="{03273C80-513B-72F8-4838-3AA759519118}"/>
              </a:ext>
            </a:extLst>
          </p:cNvPr>
          <p:cNvSpPr>
            <a:spLocks noGrp="1"/>
          </p:cNvSpPr>
          <p:nvPr>
            <p:ph type="body" sz="quarter" idx="14"/>
          </p:nvPr>
        </p:nvSpPr>
        <p:spPr>
          <a:xfrm>
            <a:off x="231006" y="1471448"/>
            <a:ext cx="4825303" cy="3318266"/>
          </a:xfrm>
        </p:spPr>
        <p:txBody>
          <a:bodyPr/>
          <a:lstStyle/>
          <a:p>
            <a:pPr defTabSz="457189">
              <a:lnSpc>
                <a:spcPct val="120000"/>
              </a:lnSpc>
            </a:pPr>
            <a:r>
              <a:rPr lang="de-CH" sz="1600" dirty="0">
                <a:solidFill>
                  <a:srgbClr val="004F7B"/>
                </a:solidFill>
                <a:latin typeface="+mj-lt"/>
              </a:rPr>
              <a:t>Der VNB vergütet jedem Erzeuger (PV-Anlage) im LEG individuell die Rücklieferung</a:t>
            </a:r>
          </a:p>
          <a:p>
            <a:pPr defTabSz="457189">
              <a:lnSpc>
                <a:spcPct val="120000"/>
              </a:lnSpc>
            </a:pPr>
            <a:r>
              <a:rPr lang="de-CH" sz="1600" dirty="0">
                <a:solidFill>
                  <a:srgbClr val="004F7B"/>
                </a:solidFill>
                <a:latin typeface="+mj-lt"/>
              </a:rPr>
              <a:t>Der VNB stellt jedem Bezüger im LEG individuell eine Rechnung</a:t>
            </a:r>
          </a:p>
          <a:p>
            <a:pPr defTabSz="457189">
              <a:lnSpc>
                <a:spcPct val="120000"/>
              </a:lnSpc>
            </a:pPr>
            <a:r>
              <a:rPr lang="de-CH" sz="1600" dirty="0">
                <a:solidFill>
                  <a:srgbClr val="004F7B"/>
                </a:solidFill>
                <a:latin typeface="+mj-lt"/>
              </a:rPr>
              <a:t>Es besteht keine Solidarhaftung der LEG-Teilnehmenden gegenüber dem VNB</a:t>
            </a:r>
          </a:p>
          <a:p>
            <a:pPr defTabSz="457189">
              <a:lnSpc>
                <a:spcPct val="120000"/>
              </a:lnSpc>
            </a:pPr>
            <a:r>
              <a:rPr lang="de-CH" sz="1600" dirty="0">
                <a:solidFill>
                  <a:srgbClr val="004F7B"/>
                </a:solidFill>
                <a:latin typeface="+mj-lt"/>
              </a:rPr>
              <a:t>Der LEG-Vertreter ist selber zuständig für das Erstellen, den Versand und das Inkasso der Solarstrom-Rechnung</a:t>
            </a:r>
          </a:p>
        </p:txBody>
      </p:sp>
      <p:pic>
        <p:nvPicPr>
          <p:cNvPr id="8" name="Grafik 7">
            <a:extLst>
              <a:ext uri="{FF2B5EF4-FFF2-40B4-BE49-F238E27FC236}">
                <a16:creationId xmlns:a16="http://schemas.microsoft.com/office/drawing/2014/main" id="{DBB9BD10-68FC-FDE1-0FD5-C9B5B6B9F5CB}"/>
              </a:ext>
            </a:extLst>
          </p:cNvPr>
          <p:cNvPicPr>
            <a:picLocks noChangeAspect="1"/>
          </p:cNvPicPr>
          <p:nvPr/>
        </p:nvPicPr>
        <p:blipFill>
          <a:blip r:embed="rId2"/>
          <a:stretch>
            <a:fillRect/>
          </a:stretch>
        </p:blipFill>
        <p:spPr>
          <a:xfrm>
            <a:off x="7713861" y="273844"/>
            <a:ext cx="1103073" cy="433876"/>
          </a:xfrm>
          <a:prstGeom prst="rect">
            <a:avLst/>
          </a:prstGeom>
        </p:spPr>
      </p:pic>
      <p:sp>
        <p:nvSpPr>
          <p:cNvPr id="4" name="Textplatzhalter 4">
            <a:extLst>
              <a:ext uri="{FF2B5EF4-FFF2-40B4-BE49-F238E27FC236}">
                <a16:creationId xmlns:a16="http://schemas.microsoft.com/office/drawing/2014/main" id="{505A5A69-BE59-5625-5CA2-1822DA1E98D7}"/>
              </a:ext>
            </a:extLst>
          </p:cNvPr>
          <p:cNvSpPr txBox="1">
            <a:spLocks/>
          </p:cNvSpPr>
          <p:nvPr/>
        </p:nvSpPr>
        <p:spPr>
          <a:xfrm>
            <a:off x="5342021" y="1578429"/>
            <a:ext cx="3570972" cy="3070572"/>
          </a:xfrm>
          <a:prstGeom prst="roundRect">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de-CH" sz="1600" dirty="0">
                <a:solidFill>
                  <a:schemeClr val="bg1"/>
                </a:solidFill>
              </a:rPr>
              <a:t>Die Stromrechnung vom VNB beinhaltet</a:t>
            </a:r>
          </a:p>
          <a:p>
            <a:pPr marL="342900" indent="-342900">
              <a:buClr>
                <a:schemeClr val="bg1"/>
              </a:buClr>
              <a:buFont typeface="+mj-lt"/>
              <a:buAutoNum type="arabicPeriod"/>
            </a:pPr>
            <a:r>
              <a:rPr lang="de-CH" sz="1600" dirty="0">
                <a:solidFill>
                  <a:schemeClr val="bg1"/>
                </a:solidFill>
              </a:rPr>
              <a:t>Gelieferte Menge Reststrom</a:t>
            </a:r>
          </a:p>
          <a:p>
            <a:pPr marL="342900" indent="-342900">
              <a:buClr>
                <a:schemeClr val="bg1"/>
              </a:buClr>
              <a:buFont typeface="+mj-lt"/>
              <a:buAutoNum type="arabicPeriod"/>
            </a:pPr>
            <a:r>
              <a:rPr lang="de-CH" sz="1600" dirty="0">
                <a:solidFill>
                  <a:schemeClr val="bg1"/>
                </a:solidFill>
              </a:rPr>
              <a:t>Messentgelt</a:t>
            </a:r>
          </a:p>
          <a:p>
            <a:pPr marL="342900" indent="-342900">
              <a:buClr>
                <a:schemeClr val="bg1"/>
              </a:buClr>
              <a:buFont typeface="+mj-lt"/>
              <a:buAutoNum type="arabicPeriod"/>
            </a:pPr>
            <a:r>
              <a:rPr lang="de-CH" sz="1600" dirty="0">
                <a:solidFill>
                  <a:schemeClr val="bg1"/>
                </a:solidFill>
              </a:rPr>
              <a:t>Netznutzungsentgelt</a:t>
            </a:r>
          </a:p>
          <a:p>
            <a:pPr marL="342900" indent="-342900">
              <a:buClr>
                <a:schemeClr val="bg1"/>
              </a:buClr>
              <a:buFont typeface="+mj-lt"/>
              <a:buAutoNum type="arabicPeriod"/>
            </a:pPr>
            <a:r>
              <a:rPr lang="de-CH" sz="1600" dirty="0">
                <a:solidFill>
                  <a:schemeClr val="bg1"/>
                </a:solidFill>
              </a:rPr>
              <a:t>Abgaben und Leistungen an die Gemeinde</a:t>
            </a:r>
          </a:p>
          <a:p>
            <a:pPr marL="342900" indent="-342900">
              <a:buClr>
                <a:schemeClr val="bg1"/>
              </a:buClr>
              <a:buFont typeface="+mj-lt"/>
              <a:buAutoNum type="arabicPeriod"/>
            </a:pPr>
            <a:r>
              <a:rPr lang="de-CH" sz="1600" dirty="0">
                <a:solidFill>
                  <a:schemeClr val="bg1"/>
                </a:solidFill>
              </a:rPr>
              <a:t>Tarifzuschläge</a:t>
            </a:r>
          </a:p>
        </p:txBody>
      </p:sp>
    </p:spTree>
    <p:extLst>
      <p:ext uri="{BB962C8B-B14F-4D97-AF65-F5344CB8AC3E}">
        <p14:creationId xmlns:p14="http://schemas.microsoft.com/office/powerpoint/2010/main" val="3304222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D74C40-B5C6-82D6-C355-C5D3593EB11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F01C586-DFAF-DFFB-868C-15336FDC0BBB}"/>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Abschlag auf den Netznutzungstarif</a:t>
            </a:r>
          </a:p>
        </p:txBody>
      </p:sp>
      <p:sp>
        <p:nvSpPr>
          <p:cNvPr id="5" name="Textplatzhalter 2">
            <a:extLst>
              <a:ext uri="{FF2B5EF4-FFF2-40B4-BE49-F238E27FC236}">
                <a16:creationId xmlns:a16="http://schemas.microsoft.com/office/drawing/2014/main" id="{0C279C97-BA38-A9D3-B58F-E69EC3C9870B}"/>
              </a:ext>
            </a:extLst>
          </p:cNvPr>
          <p:cNvSpPr>
            <a:spLocks noGrp="1"/>
          </p:cNvSpPr>
          <p:nvPr>
            <p:ph type="body" sz="quarter" idx="14"/>
          </p:nvPr>
        </p:nvSpPr>
        <p:spPr>
          <a:xfrm>
            <a:off x="231006" y="1471448"/>
            <a:ext cx="4825303" cy="3318266"/>
          </a:xfrm>
        </p:spPr>
        <p:txBody>
          <a:bodyPr/>
          <a:lstStyle/>
          <a:p>
            <a:pPr defTabSz="457189">
              <a:lnSpc>
                <a:spcPct val="120000"/>
              </a:lnSpc>
            </a:pPr>
            <a:r>
              <a:rPr lang="de-CH" sz="1600" dirty="0">
                <a:solidFill>
                  <a:srgbClr val="004F7B"/>
                </a:solidFill>
                <a:latin typeface="+mj-lt"/>
              </a:rPr>
              <a:t>Der Abschlag (40%/20%) muss auf der des VNB Rechnung nachvollziehbar aufgeführt sein</a:t>
            </a:r>
          </a:p>
          <a:p>
            <a:pPr defTabSz="457189">
              <a:lnSpc>
                <a:spcPct val="120000"/>
              </a:lnSpc>
            </a:pPr>
            <a:r>
              <a:rPr lang="de-CH" sz="1600" dirty="0">
                <a:solidFill>
                  <a:srgbClr val="004F7B"/>
                </a:solidFill>
                <a:latin typeface="+mj-lt"/>
              </a:rPr>
              <a:t>Der VNB stellt jedem Bezüger im LEG individuell eine Rechnung</a:t>
            </a:r>
          </a:p>
          <a:p>
            <a:pPr defTabSz="457189">
              <a:lnSpc>
                <a:spcPct val="120000"/>
              </a:lnSpc>
            </a:pPr>
            <a:r>
              <a:rPr lang="de-CH" sz="1600" dirty="0">
                <a:solidFill>
                  <a:srgbClr val="004F7B"/>
                </a:solidFill>
                <a:latin typeface="+mj-lt"/>
              </a:rPr>
              <a:t>Es besteht keine Solidarhaftung der LEG-Teilnehmenden gegenüber dem VNB</a:t>
            </a:r>
          </a:p>
          <a:p>
            <a:pPr defTabSz="457189">
              <a:lnSpc>
                <a:spcPct val="120000"/>
              </a:lnSpc>
            </a:pPr>
            <a:r>
              <a:rPr lang="de-CH" sz="1600" dirty="0">
                <a:solidFill>
                  <a:srgbClr val="004F7B"/>
                </a:solidFill>
                <a:latin typeface="+mj-lt"/>
              </a:rPr>
              <a:t>Der LEG-Vertreter ist selber zuständig für das Erstellen, den Versand und das Inkasso der Solarstrom-Rechnung</a:t>
            </a:r>
          </a:p>
        </p:txBody>
      </p:sp>
      <p:pic>
        <p:nvPicPr>
          <p:cNvPr id="8" name="Grafik 7">
            <a:extLst>
              <a:ext uri="{FF2B5EF4-FFF2-40B4-BE49-F238E27FC236}">
                <a16:creationId xmlns:a16="http://schemas.microsoft.com/office/drawing/2014/main" id="{9CD5A48E-2A5E-C7F2-565D-AD690F7D2E24}"/>
              </a:ext>
            </a:extLst>
          </p:cNvPr>
          <p:cNvPicPr>
            <a:picLocks noChangeAspect="1"/>
          </p:cNvPicPr>
          <p:nvPr/>
        </p:nvPicPr>
        <p:blipFill>
          <a:blip r:embed="rId2"/>
          <a:stretch>
            <a:fillRect/>
          </a:stretch>
        </p:blipFill>
        <p:spPr>
          <a:xfrm>
            <a:off x="7713861" y="273844"/>
            <a:ext cx="1103073" cy="433876"/>
          </a:xfrm>
          <a:prstGeom prst="rect">
            <a:avLst/>
          </a:prstGeom>
        </p:spPr>
      </p:pic>
      <p:sp>
        <p:nvSpPr>
          <p:cNvPr id="4" name="Textplatzhalter 4">
            <a:extLst>
              <a:ext uri="{FF2B5EF4-FFF2-40B4-BE49-F238E27FC236}">
                <a16:creationId xmlns:a16="http://schemas.microsoft.com/office/drawing/2014/main" id="{0D772206-EFE6-7BD8-1E46-D81C643045F5}"/>
              </a:ext>
            </a:extLst>
          </p:cNvPr>
          <p:cNvSpPr txBox="1">
            <a:spLocks/>
          </p:cNvSpPr>
          <p:nvPr/>
        </p:nvSpPr>
        <p:spPr>
          <a:xfrm>
            <a:off x="5170713" y="796835"/>
            <a:ext cx="3676471" cy="1600200"/>
          </a:xfrm>
          <a:prstGeom prst="roundRect">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de-CH" sz="1600" dirty="0">
                <a:solidFill>
                  <a:schemeClr val="bg1"/>
                </a:solidFill>
              </a:rPr>
              <a:t>Der Abschlag wird gewährt auf</a:t>
            </a:r>
          </a:p>
          <a:p>
            <a:pPr marL="342900" indent="-342900">
              <a:buClr>
                <a:schemeClr val="bg1"/>
              </a:buClr>
              <a:buFont typeface="+mj-lt"/>
              <a:buAutoNum type="arabicPeriod"/>
            </a:pPr>
            <a:r>
              <a:rPr lang="de-CH" sz="1600" dirty="0">
                <a:solidFill>
                  <a:schemeClr val="bg1"/>
                </a:solidFill>
              </a:rPr>
              <a:t>Grundtarif</a:t>
            </a:r>
          </a:p>
          <a:p>
            <a:pPr marL="342900" indent="-342900">
              <a:buClr>
                <a:schemeClr val="bg1"/>
              </a:buClr>
              <a:buFont typeface="+mj-lt"/>
              <a:buAutoNum type="arabicPeriod"/>
            </a:pPr>
            <a:r>
              <a:rPr lang="de-CH" sz="1600" dirty="0">
                <a:solidFill>
                  <a:schemeClr val="bg1"/>
                </a:solidFill>
              </a:rPr>
              <a:t>Arbeitstarif (=Netztarif)</a:t>
            </a:r>
          </a:p>
          <a:p>
            <a:pPr marL="342900" indent="-342900">
              <a:buClr>
                <a:schemeClr val="bg1"/>
              </a:buClr>
              <a:buFont typeface="+mj-lt"/>
              <a:buAutoNum type="arabicPeriod"/>
            </a:pPr>
            <a:r>
              <a:rPr lang="de-CH" sz="1600" dirty="0">
                <a:solidFill>
                  <a:schemeClr val="bg1"/>
                </a:solidFill>
              </a:rPr>
              <a:t>Leistungstarif</a:t>
            </a:r>
          </a:p>
        </p:txBody>
      </p:sp>
      <p:sp>
        <p:nvSpPr>
          <p:cNvPr id="3" name="Textplatzhalter 4">
            <a:extLst>
              <a:ext uri="{FF2B5EF4-FFF2-40B4-BE49-F238E27FC236}">
                <a16:creationId xmlns:a16="http://schemas.microsoft.com/office/drawing/2014/main" id="{1958A9D4-2F55-AB9D-52EC-DAADFDF966E4}"/>
              </a:ext>
            </a:extLst>
          </p:cNvPr>
          <p:cNvSpPr txBox="1">
            <a:spLocks/>
          </p:cNvSpPr>
          <p:nvPr/>
        </p:nvSpPr>
        <p:spPr>
          <a:xfrm>
            <a:off x="5170713" y="2431719"/>
            <a:ext cx="3676471" cy="2519275"/>
          </a:xfrm>
          <a:prstGeom prst="roundRect">
            <a:avLst/>
          </a:prstGeom>
          <a:solidFill>
            <a:srgbClr val="FFC000"/>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de-CH" sz="1600" dirty="0">
                <a:solidFill>
                  <a:schemeClr val="bg1"/>
                </a:solidFill>
              </a:rPr>
              <a:t>Keinen Abschlag gibt es für</a:t>
            </a:r>
          </a:p>
          <a:p>
            <a:pPr marL="342900" indent="-342900">
              <a:buClr>
                <a:schemeClr val="bg1"/>
              </a:buClr>
              <a:buFont typeface="+mj-lt"/>
              <a:buAutoNum type="arabicPeriod"/>
            </a:pPr>
            <a:r>
              <a:rPr lang="de-CH" sz="1600" dirty="0">
                <a:solidFill>
                  <a:schemeClr val="bg1"/>
                </a:solidFill>
              </a:rPr>
              <a:t>Systemdienstleistungen</a:t>
            </a:r>
          </a:p>
          <a:p>
            <a:pPr marL="342900" indent="-342900">
              <a:buClr>
                <a:schemeClr val="bg1"/>
              </a:buClr>
              <a:buFont typeface="+mj-lt"/>
              <a:buAutoNum type="arabicPeriod"/>
            </a:pPr>
            <a:r>
              <a:rPr lang="de-CH" sz="1600" dirty="0">
                <a:solidFill>
                  <a:schemeClr val="bg1"/>
                </a:solidFill>
              </a:rPr>
              <a:t>Stromreserve</a:t>
            </a:r>
          </a:p>
          <a:p>
            <a:pPr marL="342900" indent="-342900">
              <a:buClr>
                <a:schemeClr val="bg1"/>
              </a:buClr>
              <a:buFont typeface="+mj-lt"/>
              <a:buAutoNum type="arabicPeriod"/>
            </a:pPr>
            <a:r>
              <a:rPr lang="de-CH" sz="1600" dirty="0">
                <a:solidFill>
                  <a:schemeClr val="bg1"/>
                </a:solidFill>
              </a:rPr>
              <a:t>Abgaben an Gemeinde</a:t>
            </a:r>
          </a:p>
          <a:p>
            <a:pPr marL="342900" indent="-342900">
              <a:buClr>
                <a:schemeClr val="bg1"/>
              </a:buClr>
              <a:buFont typeface="+mj-lt"/>
              <a:buAutoNum type="arabicPeriod"/>
            </a:pPr>
            <a:r>
              <a:rPr lang="de-CH" sz="1600" dirty="0">
                <a:solidFill>
                  <a:schemeClr val="bg1"/>
                </a:solidFill>
              </a:rPr>
              <a:t>Tarifzuschlag für Übertragungsnetz</a:t>
            </a:r>
          </a:p>
          <a:p>
            <a:pPr marL="342900" indent="-342900">
              <a:buClr>
                <a:schemeClr val="bg1"/>
              </a:buClr>
              <a:buFont typeface="+mj-lt"/>
              <a:buAutoNum type="arabicPeriod"/>
            </a:pPr>
            <a:r>
              <a:rPr lang="de-CH" sz="1600" dirty="0">
                <a:solidFill>
                  <a:schemeClr val="bg1"/>
                </a:solidFill>
              </a:rPr>
              <a:t>Messtarif</a:t>
            </a:r>
          </a:p>
          <a:p>
            <a:pPr marL="342900" indent="-342900">
              <a:buClr>
                <a:schemeClr val="bg1"/>
              </a:buClr>
              <a:buFont typeface="+mj-lt"/>
              <a:buAutoNum type="arabicPeriod"/>
            </a:pPr>
            <a:r>
              <a:rPr lang="de-CH" sz="1600" dirty="0">
                <a:solidFill>
                  <a:schemeClr val="bg1"/>
                </a:solidFill>
              </a:rPr>
              <a:t>Blindenergie</a:t>
            </a:r>
          </a:p>
        </p:txBody>
      </p:sp>
    </p:spTree>
    <p:extLst>
      <p:ext uri="{BB962C8B-B14F-4D97-AF65-F5344CB8AC3E}">
        <p14:creationId xmlns:p14="http://schemas.microsoft.com/office/powerpoint/2010/main" val="470305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72BF3-CE1C-0A0C-0AB6-D0DBA8A76DE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3FAD7E6-AEB6-364D-98FD-B266A0797E30}"/>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Berechnung des Abschlags</a:t>
            </a:r>
          </a:p>
        </p:txBody>
      </p:sp>
      <p:sp>
        <p:nvSpPr>
          <p:cNvPr id="5" name="Textplatzhalter 2">
            <a:extLst>
              <a:ext uri="{FF2B5EF4-FFF2-40B4-BE49-F238E27FC236}">
                <a16:creationId xmlns:a16="http://schemas.microsoft.com/office/drawing/2014/main" id="{698D9F42-00A1-4B9E-D942-29160972C023}"/>
              </a:ext>
            </a:extLst>
          </p:cNvPr>
          <p:cNvSpPr>
            <a:spLocks noGrp="1"/>
          </p:cNvSpPr>
          <p:nvPr>
            <p:ph type="body" sz="quarter" idx="14"/>
          </p:nvPr>
        </p:nvSpPr>
        <p:spPr>
          <a:xfrm>
            <a:off x="231006" y="1471448"/>
            <a:ext cx="6790280" cy="3318266"/>
          </a:xfrm>
        </p:spPr>
        <p:txBody>
          <a:bodyPr/>
          <a:lstStyle/>
          <a:p>
            <a:pPr marL="342900" indent="-342900" defTabSz="457189">
              <a:lnSpc>
                <a:spcPct val="120000"/>
              </a:lnSpc>
              <a:buFont typeface="+mj-lt"/>
              <a:buAutoNum type="arabicPeriod"/>
            </a:pPr>
            <a:r>
              <a:rPr lang="de-CH" sz="1600" dirty="0">
                <a:solidFill>
                  <a:srgbClr val="004F7B"/>
                </a:solidFill>
                <a:latin typeface="+mj-lt"/>
              </a:rPr>
              <a:t>Gesamtkosten Netz ohne Abschlag berechnen</a:t>
            </a:r>
          </a:p>
          <a:p>
            <a:pPr marL="342900" indent="-342900" defTabSz="457189">
              <a:lnSpc>
                <a:spcPct val="120000"/>
              </a:lnSpc>
              <a:buFont typeface="+mj-lt"/>
              <a:buAutoNum type="arabicPeriod"/>
            </a:pPr>
            <a:r>
              <a:rPr lang="de-CH" sz="1600" dirty="0">
                <a:solidFill>
                  <a:srgbClr val="004F7B"/>
                </a:solidFill>
                <a:latin typeface="+mj-lt"/>
              </a:rPr>
              <a:t>Anteil LEG-Strom am Gesamtbezug ermitteln</a:t>
            </a:r>
          </a:p>
          <a:p>
            <a:pPr marL="342900" indent="-342900" defTabSz="457189">
              <a:lnSpc>
                <a:spcPct val="120000"/>
              </a:lnSpc>
              <a:buFont typeface="+mj-lt"/>
              <a:buAutoNum type="arabicPeriod"/>
            </a:pPr>
            <a:r>
              <a:rPr lang="de-CH" sz="1600" dirty="0">
                <a:solidFill>
                  <a:srgbClr val="004F7B"/>
                </a:solidFill>
                <a:latin typeface="+mj-lt"/>
              </a:rPr>
              <a:t>Abschlag = Gesamtkosten x Anteil LEG-Strom x 20%/40%</a:t>
            </a:r>
          </a:p>
        </p:txBody>
      </p:sp>
      <p:pic>
        <p:nvPicPr>
          <p:cNvPr id="8" name="Grafik 7">
            <a:extLst>
              <a:ext uri="{FF2B5EF4-FFF2-40B4-BE49-F238E27FC236}">
                <a16:creationId xmlns:a16="http://schemas.microsoft.com/office/drawing/2014/main" id="{AF5F813F-D8D5-138A-B131-AD8E1CC9A413}"/>
              </a:ext>
            </a:extLst>
          </p:cNvPr>
          <p:cNvPicPr>
            <a:picLocks noChangeAspect="1"/>
          </p:cNvPicPr>
          <p:nvPr/>
        </p:nvPicPr>
        <p:blipFill>
          <a:blip r:embed="rId2"/>
          <a:stretch>
            <a:fillRect/>
          </a:stretch>
        </p:blipFill>
        <p:spPr>
          <a:xfrm>
            <a:off x="7713861" y="273844"/>
            <a:ext cx="1103073" cy="433876"/>
          </a:xfrm>
          <a:prstGeom prst="rect">
            <a:avLst/>
          </a:prstGeom>
        </p:spPr>
      </p:pic>
    </p:spTree>
    <p:extLst>
      <p:ext uri="{BB962C8B-B14F-4D97-AF65-F5344CB8AC3E}">
        <p14:creationId xmlns:p14="http://schemas.microsoft.com/office/powerpoint/2010/main" val="2362145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4DFCC8-A0D6-E7C6-49C3-B23570548AA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D94CB57-DD44-D840-D0BE-F80A5577A2DA}"/>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Berechnung des Abschlags</a:t>
            </a:r>
          </a:p>
        </p:txBody>
      </p:sp>
      <p:pic>
        <p:nvPicPr>
          <p:cNvPr id="8" name="Grafik 7">
            <a:extLst>
              <a:ext uri="{FF2B5EF4-FFF2-40B4-BE49-F238E27FC236}">
                <a16:creationId xmlns:a16="http://schemas.microsoft.com/office/drawing/2014/main" id="{0D2B57AF-341F-D131-90A4-E5AC802FA1FD}"/>
              </a:ext>
            </a:extLst>
          </p:cNvPr>
          <p:cNvPicPr>
            <a:picLocks noChangeAspect="1"/>
          </p:cNvPicPr>
          <p:nvPr/>
        </p:nvPicPr>
        <p:blipFill>
          <a:blip r:embed="rId2"/>
          <a:stretch>
            <a:fillRect/>
          </a:stretch>
        </p:blipFill>
        <p:spPr>
          <a:xfrm>
            <a:off x="7713861" y="273844"/>
            <a:ext cx="1103073" cy="433876"/>
          </a:xfrm>
          <a:prstGeom prst="rect">
            <a:avLst/>
          </a:prstGeom>
        </p:spPr>
      </p:pic>
      <p:pic>
        <p:nvPicPr>
          <p:cNvPr id="6" name="Grafik 5">
            <a:extLst>
              <a:ext uri="{FF2B5EF4-FFF2-40B4-BE49-F238E27FC236}">
                <a16:creationId xmlns:a16="http://schemas.microsoft.com/office/drawing/2014/main" id="{983FFEEA-64F6-B89D-DF89-FDA01C394B60}"/>
              </a:ext>
            </a:extLst>
          </p:cNvPr>
          <p:cNvPicPr>
            <a:picLocks noChangeAspect="1"/>
          </p:cNvPicPr>
          <p:nvPr/>
        </p:nvPicPr>
        <p:blipFill>
          <a:blip r:embed="rId3"/>
          <a:stretch>
            <a:fillRect/>
          </a:stretch>
        </p:blipFill>
        <p:spPr>
          <a:xfrm>
            <a:off x="434521" y="1331998"/>
            <a:ext cx="7581900" cy="1511300"/>
          </a:xfrm>
          <a:prstGeom prst="rect">
            <a:avLst/>
          </a:prstGeom>
        </p:spPr>
      </p:pic>
      <p:pic>
        <p:nvPicPr>
          <p:cNvPr id="7" name="Grafik 6">
            <a:extLst>
              <a:ext uri="{FF2B5EF4-FFF2-40B4-BE49-F238E27FC236}">
                <a16:creationId xmlns:a16="http://schemas.microsoft.com/office/drawing/2014/main" id="{FD8FADB6-12DC-BF48-3B50-9B3BEAFDB56B}"/>
              </a:ext>
            </a:extLst>
          </p:cNvPr>
          <p:cNvPicPr>
            <a:picLocks noChangeAspect="1"/>
          </p:cNvPicPr>
          <p:nvPr/>
        </p:nvPicPr>
        <p:blipFill>
          <a:blip r:embed="rId4"/>
          <a:stretch>
            <a:fillRect/>
          </a:stretch>
        </p:blipFill>
        <p:spPr>
          <a:xfrm>
            <a:off x="434521" y="2981058"/>
            <a:ext cx="7581900" cy="1282700"/>
          </a:xfrm>
          <a:prstGeom prst="rect">
            <a:avLst/>
          </a:prstGeom>
        </p:spPr>
      </p:pic>
      <p:pic>
        <p:nvPicPr>
          <p:cNvPr id="9" name="Grafik 8">
            <a:extLst>
              <a:ext uri="{FF2B5EF4-FFF2-40B4-BE49-F238E27FC236}">
                <a16:creationId xmlns:a16="http://schemas.microsoft.com/office/drawing/2014/main" id="{D6A6818D-0AF5-BBA0-9206-FA08CF86077F}"/>
              </a:ext>
            </a:extLst>
          </p:cNvPr>
          <p:cNvPicPr>
            <a:picLocks noChangeAspect="1"/>
          </p:cNvPicPr>
          <p:nvPr/>
        </p:nvPicPr>
        <p:blipFill>
          <a:blip r:embed="rId5"/>
          <a:stretch>
            <a:fillRect/>
          </a:stretch>
        </p:blipFill>
        <p:spPr>
          <a:xfrm>
            <a:off x="434521" y="4363418"/>
            <a:ext cx="7658100" cy="495300"/>
          </a:xfrm>
          <a:prstGeom prst="rect">
            <a:avLst/>
          </a:prstGeom>
        </p:spPr>
      </p:pic>
    </p:spTree>
    <p:extLst>
      <p:ext uri="{BB962C8B-B14F-4D97-AF65-F5344CB8AC3E}">
        <p14:creationId xmlns:p14="http://schemas.microsoft.com/office/powerpoint/2010/main" val="39714738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A4B79B-C54E-BF16-532A-E1CB92CBBE5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53B43DF-B289-9FF7-D517-2D41BEE6BA7A}"/>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Datenübermittlung an LEG-Vertreter</a:t>
            </a:r>
          </a:p>
        </p:txBody>
      </p:sp>
      <p:sp>
        <p:nvSpPr>
          <p:cNvPr id="5" name="Textplatzhalter 2">
            <a:extLst>
              <a:ext uri="{FF2B5EF4-FFF2-40B4-BE49-F238E27FC236}">
                <a16:creationId xmlns:a16="http://schemas.microsoft.com/office/drawing/2014/main" id="{2773FC11-88C9-5599-9C3A-1C335BF836C7}"/>
              </a:ext>
            </a:extLst>
          </p:cNvPr>
          <p:cNvSpPr>
            <a:spLocks noGrp="1"/>
          </p:cNvSpPr>
          <p:nvPr>
            <p:ph type="body" sz="quarter" idx="14"/>
          </p:nvPr>
        </p:nvSpPr>
        <p:spPr>
          <a:xfrm>
            <a:off x="231006" y="1471448"/>
            <a:ext cx="4825303" cy="3318266"/>
          </a:xfrm>
        </p:spPr>
        <p:txBody>
          <a:bodyPr/>
          <a:lstStyle/>
          <a:p>
            <a:pPr defTabSz="457189">
              <a:lnSpc>
                <a:spcPct val="120000"/>
              </a:lnSpc>
            </a:pPr>
            <a:r>
              <a:rPr lang="de-CH" sz="1600" dirty="0">
                <a:solidFill>
                  <a:srgbClr val="004F7B"/>
                </a:solidFill>
                <a:latin typeface="+mj-lt"/>
              </a:rPr>
              <a:t>Damit der LEG-Vertreter den LEG-Strom verrechnen kann, muss er (bzw. sein Abrechnungsdienstleister) wissen, wer wieviel LEG-Strom bezogen hat</a:t>
            </a:r>
          </a:p>
          <a:p>
            <a:pPr defTabSz="457189">
              <a:lnSpc>
                <a:spcPct val="120000"/>
              </a:lnSpc>
            </a:pPr>
            <a:r>
              <a:rPr lang="de-CH" sz="1600" dirty="0">
                <a:solidFill>
                  <a:srgbClr val="004F7B"/>
                </a:solidFill>
                <a:latin typeface="+mj-lt"/>
              </a:rPr>
              <a:t>Automatische Datenlieferungen werden ausschliesslich im </a:t>
            </a:r>
            <a:r>
              <a:rPr lang="de-CH" sz="1600" dirty="0" err="1">
                <a:solidFill>
                  <a:srgbClr val="004F7B"/>
                </a:solidFill>
                <a:latin typeface="+mj-lt"/>
              </a:rPr>
              <a:t>ebIX</a:t>
            </a:r>
            <a:r>
              <a:rPr lang="de-CH" sz="1600" dirty="0">
                <a:solidFill>
                  <a:srgbClr val="004F7B"/>
                </a:solidFill>
                <a:latin typeface="+mj-lt"/>
              </a:rPr>
              <a:t> Format gemacht. Um als LEG Betreiber / Dienstleister diese Daten empfangen zu können, müssen diese sich bei der nationalen Netzgesellschaft registrieren (EIC).</a:t>
            </a:r>
          </a:p>
          <a:p>
            <a:pPr defTabSz="457189">
              <a:lnSpc>
                <a:spcPct val="120000"/>
              </a:lnSpc>
            </a:pPr>
            <a:r>
              <a:rPr lang="de-CH" sz="1600" dirty="0">
                <a:solidFill>
                  <a:srgbClr val="004F7B"/>
                </a:solidFill>
                <a:latin typeface="+mj-lt"/>
              </a:rPr>
              <a:t>Je Teilnehmer werden im </a:t>
            </a:r>
            <a:r>
              <a:rPr lang="de-CH" sz="1600" dirty="0" err="1">
                <a:solidFill>
                  <a:srgbClr val="004F7B"/>
                </a:solidFill>
                <a:latin typeface="+mj-lt"/>
              </a:rPr>
              <a:t>ebIX</a:t>
            </a:r>
            <a:r>
              <a:rPr lang="de-CH" sz="1600" dirty="0">
                <a:solidFill>
                  <a:srgbClr val="004F7B"/>
                </a:solidFill>
                <a:latin typeface="+mj-lt"/>
              </a:rPr>
              <a:t> zwei zusätzliche Zeitreihen erstellt. «Reststrom» und «LEG-Strom».</a:t>
            </a:r>
          </a:p>
        </p:txBody>
      </p:sp>
      <p:pic>
        <p:nvPicPr>
          <p:cNvPr id="8" name="Grafik 7">
            <a:extLst>
              <a:ext uri="{FF2B5EF4-FFF2-40B4-BE49-F238E27FC236}">
                <a16:creationId xmlns:a16="http://schemas.microsoft.com/office/drawing/2014/main" id="{4E4735D9-3789-D49C-FEB8-E90BBFE9002D}"/>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29A1EAA2-02FC-5D9F-1B38-E78313016257}"/>
              </a:ext>
            </a:extLst>
          </p:cNvPr>
          <p:cNvSpPr txBox="1">
            <a:spLocks/>
          </p:cNvSpPr>
          <p:nvPr/>
        </p:nvSpPr>
        <p:spPr>
          <a:xfrm>
            <a:off x="5140463" y="1632728"/>
            <a:ext cx="3676471" cy="3156985"/>
          </a:xfrm>
          <a:prstGeom prst="roundRect">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CH" sz="1600" dirty="0" err="1">
                <a:solidFill>
                  <a:schemeClr val="bg1"/>
                </a:solidFill>
              </a:rPr>
              <a:t>ebIX</a:t>
            </a:r>
            <a:r>
              <a:rPr lang="de-CH" sz="1600" dirty="0">
                <a:solidFill>
                  <a:schemeClr val="bg1"/>
                </a:solidFill>
              </a:rPr>
              <a:t>: Die Daten werden als XML-File auf einen FTP-Server von </a:t>
            </a:r>
            <a:r>
              <a:rPr lang="de-CH" sz="1600" dirty="0" err="1">
                <a:solidFill>
                  <a:schemeClr val="bg1"/>
                </a:solidFill>
              </a:rPr>
              <a:t>Swisseldex</a:t>
            </a:r>
            <a:r>
              <a:rPr lang="de-CH" sz="1600" dirty="0">
                <a:solidFill>
                  <a:schemeClr val="bg1"/>
                </a:solidFill>
              </a:rPr>
              <a:t>/SDAT-CH-Hub/.. versendet. Im File sind nur 15-Minuten-Lastgangdaten. Keine Tages-/Monatssummen.</a:t>
            </a:r>
          </a:p>
          <a:p>
            <a:r>
              <a:rPr lang="de-CH" sz="1600" dirty="0">
                <a:solidFill>
                  <a:schemeClr val="bg1"/>
                </a:solidFill>
              </a:rPr>
              <a:t>Jeden Vormittag bis 11 Uhr die nicht validierten Messwerte des Vortages. </a:t>
            </a:r>
          </a:p>
          <a:p>
            <a:r>
              <a:rPr lang="de-CH" sz="1600" dirty="0">
                <a:solidFill>
                  <a:schemeClr val="bg1"/>
                </a:solidFill>
              </a:rPr>
              <a:t>Monatlich bis zum 8. Arbeitstag die validierten Daten des ganzen Vormonats  </a:t>
            </a:r>
          </a:p>
        </p:txBody>
      </p:sp>
    </p:spTree>
    <p:extLst>
      <p:ext uri="{BB962C8B-B14F-4D97-AF65-F5344CB8AC3E}">
        <p14:creationId xmlns:p14="http://schemas.microsoft.com/office/powerpoint/2010/main" val="722862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F4E42-1825-1921-430B-99545E71C9F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687F638-889A-23DE-ED63-5322E1478A02}"/>
              </a:ext>
            </a:extLst>
          </p:cNvPr>
          <p:cNvSpPr>
            <a:spLocks noGrp="1"/>
          </p:cNvSpPr>
          <p:nvPr>
            <p:ph type="ctrTitle"/>
          </p:nvPr>
        </p:nvSpPr>
        <p:spPr>
          <a:xfrm>
            <a:off x="0" y="1934678"/>
            <a:ext cx="8152688" cy="2084137"/>
          </a:xfrm>
        </p:spPr>
        <p:txBody>
          <a:bodyPr/>
          <a:lstStyle/>
          <a:p>
            <a:r>
              <a:rPr lang="de-CH" dirty="0"/>
              <a:t>Speicher in LEG</a:t>
            </a:r>
            <a:br>
              <a:rPr lang="de-CH" dirty="0"/>
            </a:br>
            <a:endParaRPr lang="de-CH" dirty="0"/>
          </a:p>
        </p:txBody>
      </p:sp>
      <p:sp>
        <p:nvSpPr>
          <p:cNvPr id="4" name="Textplatzhalter 3">
            <a:extLst>
              <a:ext uri="{FF2B5EF4-FFF2-40B4-BE49-F238E27FC236}">
                <a16:creationId xmlns:a16="http://schemas.microsoft.com/office/drawing/2014/main" id="{450958F2-7C74-8FCA-BA05-B4677B439D82}"/>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10910739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C3F3F-F26C-B09A-0BC8-5327C46975C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395BA90-88F4-D66C-91A3-5815F547318C}"/>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Speicher in LEG: Übergangsregelung</a:t>
            </a:r>
          </a:p>
        </p:txBody>
      </p:sp>
      <p:sp>
        <p:nvSpPr>
          <p:cNvPr id="5" name="Textplatzhalter 2">
            <a:extLst>
              <a:ext uri="{FF2B5EF4-FFF2-40B4-BE49-F238E27FC236}">
                <a16:creationId xmlns:a16="http://schemas.microsoft.com/office/drawing/2014/main" id="{CCBEE5E3-9246-F08D-B3D6-BEF6318502B9}"/>
              </a:ext>
            </a:extLst>
          </p:cNvPr>
          <p:cNvSpPr>
            <a:spLocks noGrp="1"/>
          </p:cNvSpPr>
          <p:nvPr>
            <p:ph type="body" sz="quarter" idx="14"/>
          </p:nvPr>
        </p:nvSpPr>
        <p:spPr>
          <a:xfrm>
            <a:off x="231006" y="1471448"/>
            <a:ext cx="4825303" cy="3318266"/>
          </a:xfrm>
        </p:spPr>
        <p:txBody>
          <a:bodyPr/>
          <a:lstStyle/>
          <a:p>
            <a:pPr marL="0" indent="0" defTabSz="457189">
              <a:lnSpc>
                <a:spcPct val="120000"/>
              </a:lnSpc>
              <a:buNone/>
            </a:pPr>
            <a:r>
              <a:rPr lang="de-CH" sz="1600" dirty="0">
                <a:solidFill>
                  <a:srgbClr val="004F7B"/>
                </a:solidFill>
                <a:latin typeface="+mj-lt"/>
              </a:rPr>
              <a:t>Grundsätze</a:t>
            </a:r>
          </a:p>
          <a:p>
            <a:pPr defTabSz="457189">
              <a:lnSpc>
                <a:spcPct val="120000"/>
              </a:lnSpc>
            </a:pPr>
            <a:r>
              <a:rPr lang="de-CH" sz="1600" dirty="0">
                <a:solidFill>
                  <a:srgbClr val="004F7B"/>
                </a:solidFill>
                <a:latin typeface="+mj-lt"/>
              </a:rPr>
              <a:t>Pro Abrechnungsperiode darf ein Speicher maximal so viel Strom an die LEG-Teilnehmer verkaufen, wie er vorher von den LEG-Solaranlagen bezogen hat.</a:t>
            </a:r>
          </a:p>
          <a:p>
            <a:pPr defTabSz="457189">
              <a:lnSpc>
                <a:spcPct val="120000"/>
              </a:lnSpc>
            </a:pPr>
            <a:r>
              <a:rPr lang="de-CH" sz="1600" dirty="0">
                <a:solidFill>
                  <a:srgbClr val="004F7B"/>
                </a:solidFill>
                <a:latin typeface="+mj-lt"/>
              </a:rPr>
              <a:t>Ziel der Regelung im Branchendokument ist, dass meistens auf einen zusätzlichen Zähler beim Speicher verzichtet werden kann und dass der VNB nicht für jede Viertelstunde Buch führen muss, welcher Anteil des Speichers aus der LEG und welcher aus dem Netz stammt.</a:t>
            </a:r>
          </a:p>
        </p:txBody>
      </p:sp>
      <p:pic>
        <p:nvPicPr>
          <p:cNvPr id="8" name="Grafik 7">
            <a:extLst>
              <a:ext uri="{FF2B5EF4-FFF2-40B4-BE49-F238E27FC236}">
                <a16:creationId xmlns:a16="http://schemas.microsoft.com/office/drawing/2014/main" id="{3DF85614-F6E3-F5AF-1A1B-211AED3A9973}"/>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701BB95B-DACD-F9C5-3C17-C65FB84F1AAA}"/>
              </a:ext>
            </a:extLst>
          </p:cNvPr>
          <p:cNvSpPr txBox="1">
            <a:spLocks/>
          </p:cNvSpPr>
          <p:nvPr/>
        </p:nvSpPr>
        <p:spPr>
          <a:xfrm>
            <a:off x="5140463" y="2057401"/>
            <a:ext cx="3676471" cy="2503714"/>
          </a:xfrm>
          <a:prstGeom prst="roundRect">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CH" sz="1600" dirty="0">
                <a:solidFill>
                  <a:schemeClr val="bg1"/>
                </a:solidFill>
              </a:rPr>
              <a:t>Speicher dürfen im LEG nicht Netzstrom einlagern (z.B. bei Niedertarif) und später an die LEG-Teilnehmenden verkaufen (z.B. bei Hochtarif)</a:t>
            </a:r>
          </a:p>
          <a:p>
            <a:r>
              <a:rPr lang="de-CH" sz="1600" dirty="0">
                <a:solidFill>
                  <a:schemeClr val="bg1"/>
                </a:solidFill>
              </a:rPr>
              <a:t>D.h. innerhalb der LEG wird nur erneuerbarer und lokal produzierter Strom gehandelt</a:t>
            </a:r>
          </a:p>
        </p:txBody>
      </p:sp>
    </p:spTree>
    <p:extLst>
      <p:ext uri="{BB962C8B-B14F-4D97-AF65-F5344CB8AC3E}">
        <p14:creationId xmlns:p14="http://schemas.microsoft.com/office/powerpoint/2010/main" val="1561980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41688A-40BF-7901-247E-3B0F9ECD8542}"/>
              </a:ext>
            </a:extLst>
          </p:cNvPr>
          <p:cNvSpPr>
            <a:spLocks noGrp="1"/>
          </p:cNvSpPr>
          <p:nvPr>
            <p:ph type="title"/>
          </p:nvPr>
        </p:nvSpPr>
        <p:spPr/>
        <p:txBody>
          <a:bodyPr/>
          <a:lstStyle/>
          <a:p>
            <a:r>
              <a:rPr lang="de-CH" dirty="0"/>
              <a:t>Agenda</a:t>
            </a:r>
          </a:p>
        </p:txBody>
      </p:sp>
      <p:sp>
        <p:nvSpPr>
          <p:cNvPr id="3" name="Textplatzhalter 2">
            <a:extLst>
              <a:ext uri="{FF2B5EF4-FFF2-40B4-BE49-F238E27FC236}">
                <a16:creationId xmlns:a16="http://schemas.microsoft.com/office/drawing/2014/main" id="{82078857-94DC-0AA9-1305-3BC4E4F42AD5}"/>
              </a:ext>
            </a:extLst>
          </p:cNvPr>
          <p:cNvSpPr>
            <a:spLocks noGrp="1"/>
          </p:cNvSpPr>
          <p:nvPr>
            <p:ph type="body" sz="quarter" idx="15"/>
          </p:nvPr>
        </p:nvSpPr>
        <p:spPr>
          <a:xfrm>
            <a:off x="2528711" y="1340800"/>
            <a:ext cx="4877023" cy="407940"/>
          </a:xfrm>
        </p:spPr>
        <p:txBody>
          <a:bodyPr>
            <a:normAutofit/>
          </a:bodyPr>
          <a:lstStyle/>
          <a:p>
            <a:r>
              <a:rPr lang="de-CH" dirty="0">
                <a:solidFill>
                  <a:schemeClr val="bg1"/>
                </a:solidFill>
              </a:rPr>
              <a:t>Startschuss für </a:t>
            </a:r>
            <a:r>
              <a:rPr lang="de-CH" dirty="0" err="1">
                <a:solidFill>
                  <a:schemeClr val="bg1"/>
                </a:solidFill>
              </a:rPr>
              <a:t>LEG’s</a:t>
            </a:r>
            <a:r>
              <a:rPr lang="de-CH" dirty="0">
                <a:solidFill>
                  <a:schemeClr val="bg1"/>
                </a:solidFill>
              </a:rPr>
              <a:t> 2026</a:t>
            </a:r>
          </a:p>
        </p:txBody>
      </p:sp>
      <p:sp>
        <p:nvSpPr>
          <p:cNvPr id="4" name="Textplatzhalter 3">
            <a:extLst>
              <a:ext uri="{FF2B5EF4-FFF2-40B4-BE49-F238E27FC236}">
                <a16:creationId xmlns:a16="http://schemas.microsoft.com/office/drawing/2014/main" id="{B5C3D05D-8CD8-C779-5BC3-ADB4EF2D2783}"/>
              </a:ext>
            </a:extLst>
          </p:cNvPr>
          <p:cNvSpPr>
            <a:spLocks noGrp="1"/>
          </p:cNvSpPr>
          <p:nvPr>
            <p:ph type="body" sz="quarter" idx="14"/>
          </p:nvPr>
        </p:nvSpPr>
        <p:spPr>
          <a:xfrm>
            <a:off x="2923071" y="1821524"/>
            <a:ext cx="5592280" cy="2969933"/>
          </a:xfrm>
        </p:spPr>
        <p:txBody>
          <a:bodyPr/>
          <a:lstStyle/>
          <a:p>
            <a:r>
              <a:rPr lang="de-CH" sz="1500" dirty="0"/>
              <a:t>Branchendokument VSE: Übersicht</a:t>
            </a:r>
          </a:p>
          <a:p>
            <a:r>
              <a:rPr lang="de-CH" sz="1500" dirty="0"/>
              <a:t>Auskunftspflicht vor der Gründung von LEG</a:t>
            </a:r>
          </a:p>
          <a:p>
            <a:r>
              <a:rPr lang="de-CH" sz="1500" dirty="0"/>
              <a:t>Gründung und Auflösung von LEG</a:t>
            </a:r>
          </a:p>
          <a:p>
            <a:r>
              <a:rPr lang="de-CH" sz="1500" dirty="0"/>
              <a:t>Abrechnung und Datenübermittlung in LEG</a:t>
            </a:r>
          </a:p>
          <a:p>
            <a:r>
              <a:rPr lang="de-CH" sz="1500" dirty="0"/>
              <a:t>Speicher in LEG</a:t>
            </a:r>
          </a:p>
          <a:p>
            <a:r>
              <a:rPr lang="de-CH" sz="1500" dirty="0"/>
              <a:t>Kombination von LEG mit ZEV, </a:t>
            </a:r>
            <a:r>
              <a:rPr lang="de-CH" sz="1500" dirty="0" err="1"/>
              <a:t>vZEV</a:t>
            </a:r>
            <a:r>
              <a:rPr lang="de-CH" sz="1500" dirty="0"/>
              <a:t> und Praxismodell</a:t>
            </a:r>
          </a:p>
          <a:p>
            <a:r>
              <a:rPr lang="de-CH" sz="1500" dirty="0"/>
              <a:t>Drei Praxisbeispiele für LEG</a:t>
            </a:r>
          </a:p>
          <a:p>
            <a:pPr marL="0" indent="0">
              <a:buNone/>
            </a:pPr>
            <a:endParaRPr lang="de-CH" sz="1500" dirty="0"/>
          </a:p>
        </p:txBody>
      </p:sp>
    </p:spTree>
    <p:extLst>
      <p:ext uri="{BB962C8B-B14F-4D97-AF65-F5344CB8AC3E}">
        <p14:creationId xmlns:p14="http://schemas.microsoft.com/office/powerpoint/2010/main" val="1126212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DD6E2-FA01-EB64-353E-079F073658E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064223-83E5-B0C9-7F79-48DC59510331}"/>
              </a:ext>
            </a:extLst>
          </p:cNvPr>
          <p:cNvSpPr txBox="1">
            <a:spLocks/>
          </p:cNvSpPr>
          <p:nvPr/>
        </p:nvSpPr>
        <p:spPr>
          <a:xfrm>
            <a:off x="231007" y="192505"/>
            <a:ext cx="5092108"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00000"/>
              </a:lnSpc>
              <a:spcBef>
                <a:spcPts val="0"/>
              </a:spcBef>
            </a:pPr>
            <a:r>
              <a:rPr lang="de-CH" sz="2400" dirty="0"/>
              <a:t>Speicher mit Endverbrauch und Produktion am selben Zähler</a:t>
            </a:r>
          </a:p>
        </p:txBody>
      </p:sp>
      <p:sp>
        <p:nvSpPr>
          <p:cNvPr id="5" name="Textplatzhalter 2">
            <a:extLst>
              <a:ext uri="{FF2B5EF4-FFF2-40B4-BE49-F238E27FC236}">
                <a16:creationId xmlns:a16="http://schemas.microsoft.com/office/drawing/2014/main" id="{0F798839-6F5E-32A2-4663-F9568964271A}"/>
              </a:ext>
            </a:extLst>
          </p:cNvPr>
          <p:cNvSpPr>
            <a:spLocks noGrp="1"/>
          </p:cNvSpPr>
          <p:nvPr>
            <p:ph type="body" sz="quarter" idx="14"/>
          </p:nvPr>
        </p:nvSpPr>
        <p:spPr>
          <a:xfrm>
            <a:off x="231006" y="1839686"/>
            <a:ext cx="4825303" cy="2950028"/>
          </a:xfrm>
        </p:spPr>
        <p:txBody>
          <a:bodyPr/>
          <a:lstStyle/>
          <a:p>
            <a:pPr defTabSz="457189">
              <a:lnSpc>
                <a:spcPct val="120000"/>
              </a:lnSpc>
            </a:pPr>
            <a:r>
              <a:rPr lang="de-CH" sz="1600" dirty="0">
                <a:solidFill>
                  <a:srgbClr val="004F7B"/>
                </a:solidFill>
                <a:latin typeface="+mj-lt"/>
              </a:rPr>
              <a:t>Der VNB prüft nicht, ob Strom aus dem Netz geladen und später ins LEG abgegeben wird. </a:t>
            </a:r>
          </a:p>
          <a:p>
            <a:pPr defTabSz="457189">
              <a:lnSpc>
                <a:spcPct val="120000"/>
              </a:lnSpc>
            </a:pPr>
            <a:r>
              <a:rPr lang="de-CH" sz="1600" dirty="0">
                <a:solidFill>
                  <a:srgbClr val="004F7B"/>
                </a:solidFill>
                <a:latin typeface="+mj-lt"/>
              </a:rPr>
              <a:t>Aber: Es lohnt sich nicht. Denn für den Bezug von Strom aus dem Netz bezahlt er die vollen Netzkosten. Für den Verkauf ans LEG bezahlen die LEG-Teilnehmer die rabattierten Netzkosten.</a:t>
            </a:r>
          </a:p>
        </p:txBody>
      </p:sp>
      <p:pic>
        <p:nvPicPr>
          <p:cNvPr id="8" name="Grafik 7">
            <a:extLst>
              <a:ext uri="{FF2B5EF4-FFF2-40B4-BE49-F238E27FC236}">
                <a16:creationId xmlns:a16="http://schemas.microsoft.com/office/drawing/2014/main" id="{8C8B1D92-BEBC-AFD8-50F0-CF4F70E588B9}"/>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98D1E413-2D5B-EE94-13C6-18003BFAF267}"/>
              </a:ext>
            </a:extLst>
          </p:cNvPr>
          <p:cNvSpPr txBox="1">
            <a:spLocks/>
          </p:cNvSpPr>
          <p:nvPr/>
        </p:nvSpPr>
        <p:spPr>
          <a:xfrm>
            <a:off x="5467529" y="0"/>
            <a:ext cx="3676471" cy="5143500"/>
          </a:xfrm>
          <a:prstGeom prst="roundRect">
            <a:avLst>
              <a:gd name="adj" fmla="val 0"/>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189">
              <a:lnSpc>
                <a:spcPct val="120000"/>
              </a:lnSpc>
              <a:buNone/>
            </a:pPr>
            <a:endParaRPr lang="de-CH" sz="1600" dirty="0">
              <a:solidFill>
                <a:schemeClr val="bg1"/>
              </a:solidFill>
            </a:endParaRPr>
          </a:p>
          <a:p>
            <a:pPr marL="0" indent="0" defTabSz="457189">
              <a:lnSpc>
                <a:spcPct val="120000"/>
              </a:lnSpc>
              <a:buNone/>
            </a:pPr>
            <a:r>
              <a:rPr lang="de-CH" sz="1600" dirty="0">
                <a:solidFill>
                  <a:schemeClr val="bg1"/>
                </a:solidFill>
              </a:rPr>
              <a:t>Verzicht auf separaten Speicherzähler, wenn der Speicher (fast) ausschliesslich von der lokalen PV-Anlage geladen wird.</a:t>
            </a:r>
          </a:p>
        </p:txBody>
      </p:sp>
      <p:pic>
        <p:nvPicPr>
          <p:cNvPr id="4" name="Grafik 3">
            <a:extLst>
              <a:ext uri="{FF2B5EF4-FFF2-40B4-BE49-F238E27FC236}">
                <a16:creationId xmlns:a16="http://schemas.microsoft.com/office/drawing/2014/main" id="{088E7845-E162-BD7F-67EC-6E72ACB47C37}"/>
              </a:ext>
            </a:extLst>
          </p:cNvPr>
          <p:cNvPicPr>
            <a:picLocks noChangeAspect="1"/>
          </p:cNvPicPr>
          <p:nvPr/>
        </p:nvPicPr>
        <p:blipFill>
          <a:blip r:embed="rId3"/>
          <a:stretch>
            <a:fillRect/>
          </a:stretch>
        </p:blipFill>
        <p:spPr>
          <a:xfrm>
            <a:off x="5874292" y="1541627"/>
            <a:ext cx="2862943" cy="3546145"/>
          </a:xfrm>
          <a:prstGeom prst="rect">
            <a:avLst/>
          </a:prstGeom>
        </p:spPr>
      </p:pic>
    </p:spTree>
    <p:extLst>
      <p:ext uri="{BB962C8B-B14F-4D97-AF65-F5344CB8AC3E}">
        <p14:creationId xmlns:p14="http://schemas.microsoft.com/office/powerpoint/2010/main" val="4266068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25518B-031D-377D-BBD5-C6AC0429D54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702F487-3187-9594-1481-B7DC3E936E7C}"/>
              </a:ext>
            </a:extLst>
          </p:cNvPr>
          <p:cNvSpPr txBox="1">
            <a:spLocks/>
          </p:cNvSpPr>
          <p:nvPr/>
        </p:nvSpPr>
        <p:spPr>
          <a:xfrm>
            <a:off x="231007" y="192505"/>
            <a:ext cx="5092108"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00000"/>
              </a:lnSpc>
              <a:spcBef>
                <a:spcPts val="0"/>
              </a:spcBef>
            </a:pPr>
            <a:r>
              <a:rPr lang="de-CH" sz="2400" dirty="0"/>
              <a:t>Speicher mit Endverbrauch und Produktion aber eigenem Zähler</a:t>
            </a:r>
          </a:p>
        </p:txBody>
      </p:sp>
      <p:sp>
        <p:nvSpPr>
          <p:cNvPr id="5" name="Textplatzhalter 2">
            <a:extLst>
              <a:ext uri="{FF2B5EF4-FFF2-40B4-BE49-F238E27FC236}">
                <a16:creationId xmlns:a16="http://schemas.microsoft.com/office/drawing/2014/main" id="{3C182E89-68E7-332E-A216-912DA8983681}"/>
              </a:ext>
            </a:extLst>
          </p:cNvPr>
          <p:cNvSpPr>
            <a:spLocks noGrp="1"/>
          </p:cNvSpPr>
          <p:nvPr>
            <p:ph type="body" sz="quarter" idx="14"/>
          </p:nvPr>
        </p:nvSpPr>
        <p:spPr>
          <a:xfrm>
            <a:off x="231006" y="1839686"/>
            <a:ext cx="4825303" cy="2950028"/>
          </a:xfrm>
        </p:spPr>
        <p:txBody>
          <a:bodyPr/>
          <a:lstStyle/>
          <a:p>
            <a:pPr defTabSz="457189">
              <a:lnSpc>
                <a:spcPct val="120000"/>
              </a:lnSpc>
            </a:pPr>
            <a:r>
              <a:rPr lang="de-CH" sz="1600" dirty="0">
                <a:solidFill>
                  <a:srgbClr val="004F7B"/>
                </a:solidFill>
                <a:latin typeface="+mj-lt"/>
              </a:rPr>
              <a:t>Der VNB prüft auf jeder Abrechnung, dass der Speicher maximal so viel Strom an die LEG-Teilnehmer geliefert hat, wie er aus dem LEG bezogen hat.</a:t>
            </a:r>
          </a:p>
          <a:p>
            <a:pPr defTabSz="457189">
              <a:lnSpc>
                <a:spcPct val="120000"/>
              </a:lnSpc>
            </a:pPr>
            <a:r>
              <a:rPr lang="de-CH" sz="1600" dirty="0">
                <a:solidFill>
                  <a:srgbClr val="004F7B"/>
                </a:solidFill>
                <a:latin typeface="+mj-lt"/>
              </a:rPr>
              <a:t>Wenn der Speicher Strom über den Bilanzzähler an das LEG oder das Netz zurückgibt, erhält er vom VNB die rabattierten Netzkosten zurückerstattet. </a:t>
            </a:r>
          </a:p>
        </p:txBody>
      </p:sp>
      <p:pic>
        <p:nvPicPr>
          <p:cNvPr id="8" name="Grafik 7">
            <a:extLst>
              <a:ext uri="{FF2B5EF4-FFF2-40B4-BE49-F238E27FC236}">
                <a16:creationId xmlns:a16="http://schemas.microsoft.com/office/drawing/2014/main" id="{66BF9F69-B85C-18EA-01BC-34348DCCD915}"/>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0FC269DF-973E-0FC7-44DB-893C31EB1419}"/>
              </a:ext>
            </a:extLst>
          </p:cNvPr>
          <p:cNvSpPr txBox="1">
            <a:spLocks/>
          </p:cNvSpPr>
          <p:nvPr/>
        </p:nvSpPr>
        <p:spPr>
          <a:xfrm>
            <a:off x="5467529" y="0"/>
            <a:ext cx="3676471" cy="5143500"/>
          </a:xfrm>
          <a:prstGeom prst="roundRect">
            <a:avLst>
              <a:gd name="adj" fmla="val 0"/>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189">
              <a:lnSpc>
                <a:spcPct val="120000"/>
              </a:lnSpc>
              <a:buNone/>
            </a:pPr>
            <a:r>
              <a:rPr lang="de-CH" sz="1600" dirty="0">
                <a:solidFill>
                  <a:schemeClr val="bg1"/>
                </a:solidFill>
              </a:rPr>
              <a:t>Separater Speicherzähler, wenn der Speicher nicht nur von der lokalen Solaranlage, sondern auch von weiteren Solaranlagen im LEG geladen wird und Strom an das LEG verkauft.</a:t>
            </a:r>
          </a:p>
        </p:txBody>
      </p:sp>
      <p:pic>
        <p:nvPicPr>
          <p:cNvPr id="6" name="Grafik 5">
            <a:extLst>
              <a:ext uri="{FF2B5EF4-FFF2-40B4-BE49-F238E27FC236}">
                <a16:creationId xmlns:a16="http://schemas.microsoft.com/office/drawing/2014/main" id="{DA600887-645B-8D68-FD6D-F92AD21F0181}"/>
              </a:ext>
            </a:extLst>
          </p:cNvPr>
          <p:cNvPicPr>
            <a:picLocks noChangeAspect="1"/>
          </p:cNvPicPr>
          <p:nvPr/>
        </p:nvPicPr>
        <p:blipFill>
          <a:blip r:embed="rId3"/>
          <a:stretch>
            <a:fillRect/>
          </a:stretch>
        </p:blipFill>
        <p:spPr>
          <a:xfrm>
            <a:off x="5830207" y="1615976"/>
            <a:ext cx="2747736" cy="3397447"/>
          </a:xfrm>
          <a:prstGeom prst="rect">
            <a:avLst/>
          </a:prstGeom>
        </p:spPr>
      </p:pic>
    </p:spTree>
    <p:extLst>
      <p:ext uri="{BB962C8B-B14F-4D97-AF65-F5344CB8AC3E}">
        <p14:creationId xmlns:p14="http://schemas.microsoft.com/office/powerpoint/2010/main" val="3737435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20962-E657-55CC-4E1B-3C6CE61914A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07A16C1-DE38-4116-B206-AEB4FF7EB4FF}"/>
              </a:ext>
            </a:extLst>
          </p:cNvPr>
          <p:cNvSpPr txBox="1">
            <a:spLocks/>
          </p:cNvSpPr>
          <p:nvPr/>
        </p:nvSpPr>
        <p:spPr>
          <a:xfrm>
            <a:off x="231007" y="192505"/>
            <a:ext cx="5092108" cy="1146438"/>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00000"/>
              </a:lnSpc>
              <a:spcBef>
                <a:spcPts val="0"/>
              </a:spcBef>
            </a:pPr>
            <a:r>
              <a:rPr lang="de-CH" sz="2400" dirty="0"/>
              <a:t>Speicher mit Endverbrauch ohne Produktion</a:t>
            </a:r>
          </a:p>
        </p:txBody>
      </p:sp>
      <p:sp>
        <p:nvSpPr>
          <p:cNvPr id="5" name="Textplatzhalter 2">
            <a:extLst>
              <a:ext uri="{FF2B5EF4-FFF2-40B4-BE49-F238E27FC236}">
                <a16:creationId xmlns:a16="http://schemas.microsoft.com/office/drawing/2014/main" id="{6BAB39B6-4180-6171-48DF-BDD40282CAA4}"/>
              </a:ext>
            </a:extLst>
          </p:cNvPr>
          <p:cNvSpPr>
            <a:spLocks noGrp="1"/>
          </p:cNvSpPr>
          <p:nvPr>
            <p:ph type="body" sz="quarter" idx="14"/>
          </p:nvPr>
        </p:nvSpPr>
        <p:spPr>
          <a:xfrm>
            <a:off x="231006" y="1839686"/>
            <a:ext cx="4825303" cy="2950028"/>
          </a:xfrm>
        </p:spPr>
        <p:txBody>
          <a:bodyPr/>
          <a:lstStyle/>
          <a:p>
            <a:pPr defTabSz="457189">
              <a:lnSpc>
                <a:spcPct val="120000"/>
              </a:lnSpc>
            </a:pPr>
            <a:r>
              <a:rPr lang="de-CH" sz="1600" dirty="0">
                <a:solidFill>
                  <a:srgbClr val="004F7B"/>
                </a:solidFill>
                <a:latin typeface="+mj-lt"/>
              </a:rPr>
              <a:t>Der VNB prüft auf jeder Abrechnung, dass der Speicher maximal so viel Strom an die LEG-Teilnehmer geliefert hat, wie er aus dem LEG bezogen hat.</a:t>
            </a:r>
          </a:p>
          <a:p>
            <a:pPr defTabSz="457189">
              <a:lnSpc>
                <a:spcPct val="120000"/>
              </a:lnSpc>
            </a:pPr>
            <a:r>
              <a:rPr lang="de-CH" sz="1600" dirty="0">
                <a:solidFill>
                  <a:srgbClr val="004F7B"/>
                </a:solidFill>
                <a:latin typeface="+mj-lt"/>
              </a:rPr>
              <a:t>Wenn der Teilnehmer Strom zurückliefert, erhält er vom VNB die rabattierten Netzkosten zurückerstattet</a:t>
            </a:r>
          </a:p>
        </p:txBody>
      </p:sp>
      <p:pic>
        <p:nvPicPr>
          <p:cNvPr id="8" name="Grafik 7">
            <a:extLst>
              <a:ext uri="{FF2B5EF4-FFF2-40B4-BE49-F238E27FC236}">
                <a16:creationId xmlns:a16="http://schemas.microsoft.com/office/drawing/2014/main" id="{D470CC73-046F-58A7-9252-9EF7C5C5A5FC}"/>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E8C69E1A-7569-447A-00A7-11242E4B19C2}"/>
              </a:ext>
            </a:extLst>
          </p:cNvPr>
          <p:cNvSpPr txBox="1">
            <a:spLocks/>
          </p:cNvSpPr>
          <p:nvPr/>
        </p:nvSpPr>
        <p:spPr>
          <a:xfrm>
            <a:off x="5467529" y="0"/>
            <a:ext cx="3676471" cy="5143500"/>
          </a:xfrm>
          <a:prstGeom prst="roundRect">
            <a:avLst>
              <a:gd name="adj" fmla="val 0"/>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189">
              <a:lnSpc>
                <a:spcPct val="120000"/>
              </a:lnSpc>
              <a:buNone/>
            </a:pPr>
            <a:endParaRPr lang="de-CH" sz="1600" dirty="0">
              <a:solidFill>
                <a:schemeClr val="bg1"/>
              </a:solidFill>
            </a:endParaRPr>
          </a:p>
          <a:p>
            <a:pPr marL="0" indent="0" defTabSz="457189">
              <a:lnSpc>
                <a:spcPct val="120000"/>
              </a:lnSpc>
              <a:buNone/>
            </a:pPr>
            <a:r>
              <a:rPr lang="de-CH" sz="1600" dirty="0">
                <a:solidFill>
                  <a:schemeClr val="bg1"/>
                </a:solidFill>
              </a:rPr>
              <a:t>Z.B. Gewerbebetrieb ohne eigene Solaranlage aber mit Speicher</a:t>
            </a:r>
          </a:p>
        </p:txBody>
      </p:sp>
      <p:pic>
        <p:nvPicPr>
          <p:cNvPr id="4" name="Grafik 3">
            <a:extLst>
              <a:ext uri="{FF2B5EF4-FFF2-40B4-BE49-F238E27FC236}">
                <a16:creationId xmlns:a16="http://schemas.microsoft.com/office/drawing/2014/main" id="{115876E2-A02B-2A3E-FD63-21DC87567F67}"/>
              </a:ext>
            </a:extLst>
          </p:cNvPr>
          <p:cNvPicPr>
            <a:picLocks noChangeAspect="1"/>
          </p:cNvPicPr>
          <p:nvPr/>
        </p:nvPicPr>
        <p:blipFill>
          <a:blip r:embed="rId3"/>
          <a:stretch>
            <a:fillRect/>
          </a:stretch>
        </p:blipFill>
        <p:spPr>
          <a:xfrm>
            <a:off x="5734335" y="1249480"/>
            <a:ext cx="3082599" cy="3659637"/>
          </a:xfrm>
          <a:prstGeom prst="rect">
            <a:avLst/>
          </a:prstGeom>
        </p:spPr>
      </p:pic>
    </p:spTree>
    <p:extLst>
      <p:ext uri="{BB962C8B-B14F-4D97-AF65-F5344CB8AC3E}">
        <p14:creationId xmlns:p14="http://schemas.microsoft.com/office/powerpoint/2010/main" val="32297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FFF579-8E13-D74A-A942-CAE3A24FE28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A570654-0FA8-BE8A-F3AD-820E9EAA0B6E}"/>
              </a:ext>
            </a:extLst>
          </p:cNvPr>
          <p:cNvSpPr txBox="1">
            <a:spLocks/>
          </p:cNvSpPr>
          <p:nvPr/>
        </p:nvSpPr>
        <p:spPr>
          <a:xfrm>
            <a:off x="231007" y="192505"/>
            <a:ext cx="5092108" cy="1146438"/>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00000"/>
              </a:lnSpc>
              <a:spcBef>
                <a:spcPts val="0"/>
              </a:spcBef>
            </a:pPr>
            <a:r>
              <a:rPr lang="de-CH" sz="2400" dirty="0"/>
              <a:t>«reiner» Speicher</a:t>
            </a:r>
          </a:p>
        </p:txBody>
      </p:sp>
      <p:sp>
        <p:nvSpPr>
          <p:cNvPr id="5" name="Textplatzhalter 2">
            <a:extLst>
              <a:ext uri="{FF2B5EF4-FFF2-40B4-BE49-F238E27FC236}">
                <a16:creationId xmlns:a16="http://schemas.microsoft.com/office/drawing/2014/main" id="{420A6476-C590-C2C0-B279-EAA7812D2D63}"/>
              </a:ext>
            </a:extLst>
          </p:cNvPr>
          <p:cNvSpPr>
            <a:spLocks noGrp="1"/>
          </p:cNvSpPr>
          <p:nvPr>
            <p:ph type="body" sz="quarter" idx="14"/>
          </p:nvPr>
        </p:nvSpPr>
        <p:spPr>
          <a:xfrm>
            <a:off x="231006" y="1839686"/>
            <a:ext cx="4825303" cy="2950028"/>
          </a:xfrm>
        </p:spPr>
        <p:txBody>
          <a:bodyPr/>
          <a:lstStyle/>
          <a:p>
            <a:pPr defTabSz="457189">
              <a:lnSpc>
                <a:spcPct val="120000"/>
              </a:lnSpc>
            </a:pPr>
            <a:r>
              <a:rPr lang="de-CH" sz="1600" dirty="0">
                <a:solidFill>
                  <a:srgbClr val="004F7B"/>
                </a:solidFill>
                <a:latin typeface="+mj-lt"/>
              </a:rPr>
              <a:t>Der VNB prüft auf jeder Abrechnung, dass der Speicher maximal so viel Strom an die LEG-Teilnehmer geliefert hat, wie er aus dem LEG bezogen hat.</a:t>
            </a:r>
          </a:p>
          <a:p>
            <a:pPr defTabSz="457189">
              <a:lnSpc>
                <a:spcPct val="120000"/>
              </a:lnSpc>
            </a:pPr>
            <a:r>
              <a:rPr lang="de-CH" sz="1600" dirty="0">
                <a:solidFill>
                  <a:srgbClr val="004F7B"/>
                </a:solidFill>
                <a:latin typeface="+mj-lt"/>
              </a:rPr>
              <a:t>Der Speicher erhält vom VNB eine Stromrechnung für seinen Strombezug, wie ein «normaler» LEG-Teilnehmer</a:t>
            </a:r>
          </a:p>
          <a:p>
            <a:pPr defTabSz="457189">
              <a:lnSpc>
                <a:spcPct val="120000"/>
              </a:lnSpc>
            </a:pPr>
            <a:r>
              <a:rPr lang="de-CH" sz="1600" dirty="0">
                <a:solidFill>
                  <a:srgbClr val="004F7B"/>
                </a:solidFill>
                <a:latin typeface="+mj-lt"/>
              </a:rPr>
              <a:t>Wenn der Speicher Strom zurückliefert, erhält er vom VNB die rabattierten Netzkosten zurückerstattet</a:t>
            </a:r>
          </a:p>
          <a:p>
            <a:pPr defTabSz="457189">
              <a:lnSpc>
                <a:spcPct val="120000"/>
              </a:lnSpc>
            </a:pPr>
            <a:endParaRPr lang="de-CH" sz="1600" dirty="0">
              <a:solidFill>
                <a:srgbClr val="004F7B"/>
              </a:solidFill>
              <a:latin typeface="+mj-lt"/>
            </a:endParaRPr>
          </a:p>
        </p:txBody>
      </p:sp>
      <p:pic>
        <p:nvPicPr>
          <p:cNvPr id="8" name="Grafik 7">
            <a:extLst>
              <a:ext uri="{FF2B5EF4-FFF2-40B4-BE49-F238E27FC236}">
                <a16:creationId xmlns:a16="http://schemas.microsoft.com/office/drawing/2014/main" id="{4A334398-BECE-8D1E-E706-89FA18B56C8F}"/>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B42A587B-439E-B462-4735-2CA376EFB439}"/>
              </a:ext>
            </a:extLst>
          </p:cNvPr>
          <p:cNvSpPr txBox="1">
            <a:spLocks/>
          </p:cNvSpPr>
          <p:nvPr/>
        </p:nvSpPr>
        <p:spPr>
          <a:xfrm>
            <a:off x="5467529" y="0"/>
            <a:ext cx="3676471" cy="5143500"/>
          </a:xfrm>
          <a:prstGeom prst="roundRect">
            <a:avLst>
              <a:gd name="adj" fmla="val 0"/>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189">
              <a:lnSpc>
                <a:spcPct val="120000"/>
              </a:lnSpc>
              <a:buNone/>
            </a:pPr>
            <a:endParaRPr lang="de-CH" sz="1600" dirty="0">
              <a:solidFill>
                <a:schemeClr val="bg1"/>
              </a:solidFill>
            </a:endParaRPr>
          </a:p>
          <a:p>
            <a:pPr marL="0" indent="0" defTabSz="457189">
              <a:lnSpc>
                <a:spcPct val="120000"/>
              </a:lnSpc>
              <a:buNone/>
            </a:pPr>
            <a:r>
              <a:rPr lang="de-CH" sz="1600" dirty="0">
                <a:solidFill>
                  <a:schemeClr val="bg1"/>
                </a:solidFill>
              </a:rPr>
              <a:t>Reiner Speicher, z.B. Quartierspeicher</a:t>
            </a:r>
          </a:p>
        </p:txBody>
      </p:sp>
      <p:pic>
        <p:nvPicPr>
          <p:cNvPr id="6" name="Grafik 5">
            <a:extLst>
              <a:ext uri="{FF2B5EF4-FFF2-40B4-BE49-F238E27FC236}">
                <a16:creationId xmlns:a16="http://schemas.microsoft.com/office/drawing/2014/main" id="{56440883-F4D1-BDE8-0246-E3FE479E1679}"/>
              </a:ext>
            </a:extLst>
          </p:cNvPr>
          <p:cNvPicPr>
            <a:picLocks noChangeAspect="1"/>
          </p:cNvPicPr>
          <p:nvPr/>
        </p:nvPicPr>
        <p:blipFill>
          <a:blip r:embed="rId3"/>
          <a:stretch>
            <a:fillRect/>
          </a:stretch>
        </p:blipFill>
        <p:spPr>
          <a:xfrm>
            <a:off x="5687297" y="1395260"/>
            <a:ext cx="3032160" cy="3599756"/>
          </a:xfrm>
          <a:prstGeom prst="rect">
            <a:avLst/>
          </a:prstGeom>
        </p:spPr>
      </p:pic>
    </p:spTree>
    <p:extLst>
      <p:ext uri="{BB962C8B-B14F-4D97-AF65-F5344CB8AC3E}">
        <p14:creationId xmlns:p14="http://schemas.microsoft.com/office/powerpoint/2010/main" val="23408641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C2AD5-8022-CD42-CFE4-17643D9BB6E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CD05516-B7AE-DEDF-6B81-409411677BD3}"/>
              </a:ext>
            </a:extLst>
          </p:cNvPr>
          <p:cNvSpPr>
            <a:spLocks noGrp="1"/>
          </p:cNvSpPr>
          <p:nvPr>
            <p:ph type="ctrTitle"/>
          </p:nvPr>
        </p:nvSpPr>
        <p:spPr>
          <a:xfrm>
            <a:off x="0" y="1934678"/>
            <a:ext cx="8152688" cy="2084137"/>
          </a:xfrm>
        </p:spPr>
        <p:txBody>
          <a:bodyPr/>
          <a:lstStyle/>
          <a:p>
            <a:r>
              <a:rPr lang="de-CH" dirty="0"/>
              <a:t>Kombination LEG mit ZEV, </a:t>
            </a:r>
            <a:r>
              <a:rPr lang="de-CH" dirty="0" err="1"/>
              <a:t>vZEV</a:t>
            </a:r>
            <a:r>
              <a:rPr lang="de-CH" dirty="0"/>
              <a:t> und LEG</a:t>
            </a:r>
            <a:br>
              <a:rPr lang="de-CH" dirty="0"/>
            </a:br>
            <a:endParaRPr lang="de-CH" dirty="0"/>
          </a:p>
        </p:txBody>
      </p:sp>
      <p:sp>
        <p:nvSpPr>
          <p:cNvPr id="4" name="Textplatzhalter 3">
            <a:extLst>
              <a:ext uri="{FF2B5EF4-FFF2-40B4-BE49-F238E27FC236}">
                <a16:creationId xmlns:a16="http://schemas.microsoft.com/office/drawing/2014/main" id="{583F409A-95F6-085A-BF5C-85E55332FE3A}"/>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2375507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F5286-8C10-C4CA-BEE4-5C730E27DFFF}"/>
            </a:ext>
          </a:extLst>
        </p:cNvPr>
        <p:cNvGrpSpPr/>
        <p:nvPr/>
      </p:nvGrpSpPr>
      <p:grpSpPr>
        <a:xfrm>
          <a:off x="0" y="0"/>
          <a:ext cx="0" cy="0"/>
          <a:chOff x="0" y="0"/>
          <a:chExt cx="0" cy="0"/>
        </a:xfrm>
      </p:grpSpPr>
      <p:sp>
        <p:nvSpPr>
          <p:cNvPr id="15" name="Oval 14">
            <a:extLst>
              <a:ext uri="{FF2B5EF4-FFF2-40B4-BE49-F238E27FC236}">
                <a16:creationId xmlns:a16="http://schemas.microsoft.com/office/drawing/2014/main" id="{887760B7-9871-6638-5E9A-BB66B2885B1C}"/>
              </a:ext>
            </a:extLst>
          </p:cNvPr>
          <p:cNvSpPr/>
          <p:nvPr/>
        </p:nvSpPr>
        <p:spPr>
          <a:xfrm>
            <a:off x="723530" y="2839123"/>
            <a:ext cx="3657600" cy="2226746"/>
          </a:xfrm>
          <a:prstGeom prst="ellipse">
            <a:avLst/>
          </a:prstGeom>
          <a:solidFill>
            <a:srgbClr val="FEB59E"/>
          </a:solidFill>
        </p:spPr>
        <p:style>
          <a:lnRef idx="2">
            <a:schemeClr val="accent1">
              <a:shade val="15000"/>
            </a:schemeClr>
          </a:lnRef>
          <a:fillRef idx="1">
            <a:schemeClr val="accent1"/>
          </a:fillRef>
          <a:effectRef idx="0">
            <a:schemeClr val="accent1"/>
          </a:effectRef>
          <a:fontRef idx="minor">
            <a:schemeClr val="lt1"/>
          </a:fontRef>
        </p:style>
        <p:txBody>
          <a:bodyPr wrap="square" lIns="0" rtlCol="0" anchor="ctr"/>
          <a:lstStyle/>
          <a:p>
            <a:r>
              <a:rPr lang="de-DE" dirty="0"/>
              <a:t>LEG</a:t>
            </a:r>
          </a:p>
        </p:txBody>
      </p:sp>
      <p:sp>
        <p:nvSpPr>
          <p:cNvPr id="3" name="Titel 1">
            <a:extLst>
              <a:ext uri="{FF2B5EF4-FFF2-40B4-BE49-F238E27FC236}">
                <a16:creationId xmlns:a16="http://schemas.microsoft.com/office/drawing/2014/main" id="{11C1315E-0E3A-0EE8-1C86-CE46C983C014}"/>
              </a:ext>
            </a:extLst>
          </p:cNvPr>
          <p:cNvSpPr txBox="1">
            <a:spLocks/>
          </p:cNvSpPr>
          <p:nvPr/>
        </p:nvSpPr>
        <p:spPr>
          <a:xfrm>
            <a:off x="174181" y="-37875"/>
            <a:ext cx="5659821" cy="994172"/>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r>
              <a:rPr lang="de-CH" dirty="0"/>
              <a:t>Welches Modell soll ich wählen?</a:t>
            </a:r>
          </a:p>
        </p:txBody>
      </p:sp>
      <p:pic>
        <p:nvPicPr>
          <p:cNvPr id="4" name="Grafik 3">
            <a:extLst>
              <a:ext uri="{FF2B5EF4-FFF2-40B4-BE49-F238E27FC236}">
                <a16:creationId xmlns:a16="http://schemas.microsoft.com/office/drawing/2014/main" id="{05A00891-1E7E-CEF1-5E4F-1328FBAA9173}"/>
              </a:ext>
            </a:extLst>
          </p:cNvPr>
          <p:cNvPicPr>
            <a:picLocks noChangeAspect="1"/>
          </p:cNvPicPr>
          <p:nvPr/>
        </p:nvPicPr>
        <p:blipFill>
          <a:blip r:embed="rId2"/>
          <a:stretch>
            <a:fillRect/>
          </a:stretch>
        </p:blipFill>
        <p:spPr>
          <a:xfrm>
            <a:off x="7713862" y="273845"/>
            <a:ext cx="1103073" cy="433876"/>
          </a:xfrm>
          <a:prstGeom prst="rect">
            <a:avLst/>
          </a:prstGeom>
        </p:spPr>
      </p:pic>
      <p:sp>
        <p:nvSpPr>
          <p:cNvPr id="2" name="Textplatzhalter 2">
            <a:extLst>
              <a:ext uri="{FF2B5EF4-FFF2-40B4-BE49-F238E27FC236}">
                <a16:creationId xmlns:a16="http://schemas.microsoft.com/office/drawing/2014/main" id="{4B84A0DF-9653-78F1-3480-AC2CE3593C3B}"/>
              </a:ext>
            </a:extLst>
          </p:cNvPr>
          <p:cNvSpPr txBox="1">
            <a:spLocks/>
          </p:cNvSpPr>
          <p:nvPr/>
        </p:nvSpPr>
        <p:spPr>
          <a:xfrm>
            <a:off x="259761" y="1800354"/>
            <a:ext cx="4735751" cy="841668"/>
          </a:xfrm>
          <a:prstGeom prst="round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Clr>
                <a:srgbClr val="F9B22D"/>
              </a:buClr>
              <a:buFont typeface="Wingdings" panose="05000000000000000000" pitchFamily="2" charset="2"/>
              <a:buChar char="ü"/>
              <a:defRPr sz="1350" kern="1200">
                <a:solidFill>
                  <a:schemeClr val="bg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CH" sz="1600" dirty="0">
                <a:solidFill>
                  <a:srgbClr val="004F7B"/>
                </a:solidFill>
                <a:latin typeface="+mj-lt"/>
              </a:rPr>
              <a:t>Am rentabelsten ist meistens ein ZEV – falls es physisch möglich ist, alle Nachbarn hinter denselben Bilanzzähler zu verkabeln. Im LEG wird nur der Überschuss-Strom verkauft.</a:t>
            </a:r>
          </a:p>
          <a:p>
            <a:pPr marL="0" indent="0">
              <a:buNone/>
            </a:pPr>
            <a:endParaRPr lang="de-DE" dirty="0"/>
          </a:p>
          <a:p>
            <a:endParaRPr lang="de-CH" dirty="0"/>
          </a:p>
          <a:p>
            <a:endParaRPr lang="de-CH" dirty="0"/>
          </a:p>
        </p:txBody>
      </p:sp>
      <p:sp>
        <p:nvSpPr>
          <p:cNvPr id="6" name="Abgerundetes Rechteck 5">
            <a:extLst>
              <a:ext uri="{FF2B5EF4-FFF2-40B4-BE49-F238E27FC236}">
                <a16:creationId xmlns:a16="http://schemas.microsoft.com/office/drawing/2014/main" id="{90669715-DE31-438A-F416-74D954308A8D}"/>
              </a:ext>
            </a:extLst>
          </p:cNvPr>
          <p:cNvSpPr/>
          <p:nvPr/>
        </p:nvSpPr>
        <p:spPr>
          <a:xfrm>
            <a:off x="259761" y="1082721"/>
            <a:ext cx="4533620" cy="572483"/>
          </a:xfrm>
          <a:prstGeom prst="roundRect">
            <a:avLst/>
          </a:prstGeom>
          <a:solidFill>
            <a:srgbClr val="F9B2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Die Modelle können kombiniert werden!</a:t>
            </a:r>
          </a:p>
        </p:txBody>
      </p:sp>
      <p:sp>
        <p:nvSpPr>
          <p:cNvPr id="14" name="Textplatzhalter 2">
            <a:extLst>
              <a:ext uri="{FF2B5EF4-FFF2-40B4-BE49-F238E27FC236}">
                <a16:creationId xmlns:a16="http://schemas.microsoft.com/office/drawing/2014/main" id="{DF41091B-C42F-4B51-8A7B-19BC64BF3F06}"/>
              </a:ext>
            </a:extLst>
          </p:cNvPr>
          <p:cNvSpPr txBox="1">
            <a:spLocks/>
          </p:cNvSpPr>
          <p:nvPr/>
        </p:nvSpPr>
        <p:spPr>
          <a:xfrm>
            <a:off x="5607815" y="3657675"/>
            <a:ext cx="3397393" cy="1277295"/>
          </a:xfrm>
          <a:prstGeom prst="roundRect">
            <a:avLst/>
          </a:prstGeom>
          <a:noFill/>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Clr>
                <a:srgbClr val="F9B22D"/>
              </a:buClr>
              <a:buFont typeface="Wingdings" panose="05000000000000000000" pitchFamily="2" charset="2"/>
              <a:buChar char="ü"/>
              <a:defRPr sz="1350" kern="1200">
                <a:solidFill>
                  <a:schemeClr val="bg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CH" sz="1600" dirty="0">
                <a:solidFill>
                  <a:srgbClr val="004F7B"/>
                </a:solidFill>
                <a:latin typeface="+mj-lt"/>
              </a:rPr>
              <a:t>Nachteile:</a:t>
            </a:r>
          </a:p>
          <a:p>
            <a:pPr>
              <a:buFontTx/>
              <a:buChar char="-"/>
            </a:pPr>
            <a:r>
              <a:rPr lang="de-CH" sz="1600" dirty="0">
                <a:solidFill>
                  <a:srgbClr val="004F7B"/>
                </a:solidFill>
                <a:latin typeface="+mj-lt"/>
              </a:rPr>
              <a:t>Solartarif nur </a:t>
            </a:r>
            <a:r>
              <a:rPr lang="de-CH" sz="1600" dirty="0" err="1">
                <a:solidFill>
                  <a:srgbClr val="004F7B"/>
                </a:solidFill>
                <a:latin typeface="+mj-lt"/>
              </a:rPr>
              <a:t>ca</a:t>
            </a:r>
            <a:r>
              <a:rPr lang="de-CH" sz="1600" dirty="0">
                <a:solidFill>
                  <a:srgbClr val="004F7B"/>
                </a:solidFill>
                <a:latin typeface="+mj-lt"/>
              </a:rPr>
              <a:t> 50% des Tarifs vom Elektrizitätswerk</a:t>
            </a:r>
          </a:p>
          <a:p>
            <a:pPr marL="0" indent="0">
              <a:buNone/>
            </a:pPr>
            <a:r>
              <a:rPr lang="de-CH" sz="1600" dirty="0">
                <a:solidFill>
                  <a:srgbClr val="004F7B"/>
                </a:solidFill>
                <a:latin typeface="+mj-lt"/>
              </a:rPr>
              <a:t> </a:t>
            </a:r>
          </a:p>
          <a:p>
            <a:pPr marL="0" indent="0" defTabSz="457189">
              <a:lnSpc>
                <a:spcPct val="120000"/>
              </a:lnSpc>
              <a:buNone/>
            </a:pPr>
            <a:br>
              <a:rPr lang="de-CH" dirty="0"/>
            </a:br>
            <a:endParaRPr lang="de-CH" dirty="0"/>
          </a:p>
          <a:p>
            <a:endParaRPr lang="de-DE" dirty="0"/>
          </a:p>
          <a:p>
            <a:endParaRPr lang="de-CH" dirty="0"/>
          </a:p>
          <a:p>
            <a:endParaRPr lang="de-CH" dirty="0"/>
          </a:p>
        </p:txBody>
      </p:sp>
      <p:pic>
        <p:nvPicPr>
          <p:cNvPr id="7" name="Grafik 6">
            <a:extLst>
              <a:ext uri="{FF2B5EF4-FFF2-40B4-BE49-F238E27FC236}">
                <a16:creationId xmlns:a16="http://schemas.microsoft.com/office/drawing/2014/main" id="{2E0AFF4A-EF62-71DD-C2B2-63ABF17B9527}"/>
              </a:ext>
            </a:extLst>
          </p:cNvPr>
          <p:cNvPicPr>
            <a:picLocks noChangeAspect="1"/>
          </p:cNvPicPr>
          <p:nvPr/>
        </p:nvPicPr>
        <p:blipFill rotWithShape="1">
          <a:blip r:embed="rId3"/>
          <a:srcRect l="4922" r="19201"/>
          <a:stretch/>
        </p:blipFill>
        <p:spPr>
          <a:xfrm flipH="1">
            <a:off x="5211426" y="1061821"/>
            <a:ext cx="3932574" cy="3573830"/>
          </a:xfrm>
          <a:prstGeom prst="rect">
            <a:avLst/>
          </a:prstGeom>
        </p:spPr>
      </p:pic>
      <p:sp>
        <p:nvSpPr>
          <p:cNvPr id="8" name="Textfeld 7">
            <a:extLst>
              <a:ext uri="{FF2B5EF4-FFF2-40B4-BE49-F238E27FC236}">
                <a16:creationId xmlns:a16="http://schemas.microsoft.com/office/drawing/2014/main" id="{FD86145B-3CE1-7174-100A-1BCF70113534}"/>
              </a:ext>
            </a:extLst>
          </p:cNvPr>
          <p:cNvSpPr txBox="1"/>
          <p:nvPr/>
        </p:nvSpPr>
        <p:spPr>
          <a:xfrm>
            <a:off x="5284860" y="3980564"/>
            <a:ext cx="3720348" cy="584775"/>
          </a:xfrm>
          <a:prstGeom prst="rect">
            <a:avLst/>
          </a:prstGeom>
          <a:solidFill>
            <a:schemeClr val="bg1">
              <a:alpha val="70000"/>
            </a:schemeClr>
          </a:solidFill>
        </p:spPr>
        <p:txBody>
          <a:bodyPr wrap="square">
            <a:spAutoFit/>
          </a:bodyPr>
          <a:lstStyle/>
          <a:p>
            <a:pPr marL="0" indent="0">
              <a:buNone/>
            </a:pPr>
            <a:r>
              <a:rPr lang="de-DE" sz="1600" dirty="0">
                <a:solidFill>
                  <a:srgbClr val="004F7B"/>
                </a:solidFill>
                <a:latin typeface="+mj-lt"/>
              </a:rPr>
              <a:t>Foto: 2 MFH in Egg. Eines davon ohne PV. Es wurde ein ZEV realisiert</a:t>
            </a:r>
          </a:p>
        </p:txBody>
      </p:sp>
      <p:sp>
        <p:nvSpPr>
          <p:cNvPr id="13" name="Oval 12">
            <a:extLst>
              <a:ext uri="{FF2B5EF4-FFF2-40B4-BE49-F238E27FC236}">
                <a16:creationId xmlns:a16="http://schemas.microsoft.com/office/drawing/2014/main" id="{56038C25-6AFA-954C-7C02-805C141DA882}"/>
              </a:ext>
            </a:extLst>
          </p:cNvPr>
          <p:cNvSpPr/>
          <p:nvPr/>
        </p:nvSpPr>
        <p:spPr>
          <a:xfrm>
            <a:off x="1936313" y="3265832"/>
            <a:ext cx="2444817" cy="1429464"/>
          </a:xfrm>
          <a:prstGeom prst="ellipse">
            <a:avLst/>
          </a:prstGeom>
          <a:solidFill>
            <a:srgbClr val="FFD38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dirty="0" err="1"/>
              <a:t>vZEV</a:t>
            </a:r>
            <a:endParaRPr lang="de-DE" dirty="0"/>
          </a:p>
        </p:txBody>
      </p:sp>
      <p:sp>
        <p:nvSpPr>
          <p:cNvPr id="12" name="Oval 11">
            <a:extLst>
              <a:ext uri="{FF2B5EF4-FFF2-40B4-BE49-F238E27FC236}">
                <a16:creationId xmlns:a16="http://schemas.microsoft.com/office/drawing/2014/main" id="{CE6D73FF-A800-A7E3-39AB-11B2CCE7189A}"/>
              </a:ext>
            </a:extLst>
          </p:cNvPr>
          <p:cNvSpPr/>
          <p:nvPr/>
        </p:nvSpPr>
        <p:spPr>
          <a:xfrm>
            <a:off x="2896106" y="3523364"/>
            <a:ext cx="1280160" cy="914400"/>
          </a:xfrm>
          <a:prstGeom prst="ellipse">
            <a:avLst/>
          </a:prstGeom>
          <a:solidFill>
            <a:srgbClr val="FFE9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ZEV</a:t>
            </a:r>
          </a:p>
        </p:txBody>
      </p:sp>
    </p:spTree>
    <p:extLst>
      <p:ext uri="{BB962C8B-B14F-4D97-AF65-F5344CB8AC3E}">
        <p14:creationId xmlns:p14="http://schemas.microsoft.com/office/powerpoint/2010/main" val="22862427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3579DE-8FB4-8017-EC49-FB760E66804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54515F4-F6E4-526B-F5B7-4F2619C54939}"/>
              </a:ext>
            </a:extLst>
          </p:cNvPr>
          <p:cNvSpPr txBox="1">
            <a:spLocks/>
          </p:cNvSpPr>
          <p:nvPr/>
        </p:nvSpPr>
        <p:spPr>
          <a:xfrm>
            <a:off x="231007" y="192505"/>
            <a:ext cx="5092108"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Stromrücklieferung und HKN</a:t>
            </a:r>
          </a:p>
        </p:txBody>
      </p:sp>
      <p:sp>
        <p:nvSpPr>
          <p:cNvPr id="5" name="Textplatzhalter 2">
            <a:extLst>
              <a:ext uri="{FF2B5EF4-FFF2-40B4-BE49-F238E27FC236}">
                <a16:creationId xmlns:a16="http://schemas.microsoft.com/office/drawing/2014/main" id="{D692CC17-D8CF-7E9F-0EED-957C098A3719}"/>
              </a:ext>
            </a:extLst>
          </p:cNvPr>
          <p:cNvSpPr>
            <a:spLocks noGrp="1"/>
          </p:cNvSpPr>
          <p:nvPr>
            <p:ph type="body" sz="quarter" idx="14"/>
          </p:nvPr>
        </p:nvSpPr>
        <p:spPr>
          <a:xfrm>
            <a:off x="231006" y="1471448"/>
            <a:ext cx="4825303" cy="3318266"/>
          </a:xfrm>
        </p:spPr>
        <p:txBody>
          <a:bodyPr/>
          <a:lstStyle/>
          <a:p>
            <a:pPr defTabSz="457189">
              <a:lnSpc>
                <a:spcPct val="120000"/>
              </a:lnSpc>
            </a:pPr>
            <a:r>
              <a:rPr lang="de-CH" sz="1600" dirty="0">
                <a:solidFill>
                  <a:srgbClr val="004F7B"/>
                </a:solidFill>
                <a:latin typeface="+mj-lt"/>
              </a:rPr>
              <a:t>PV-Analgen OHNE Eigenverbrauch dürfen Strom an eine LEG liefern. Denn LEG-Strom ist KEIN Eigenverbrauch.</a:t>
            </a:r>
          </a:p>
          <a:p>
            <a:pPr defTabSz="457189">
              <a:lnSpc>
                <a:spcPct val="120000"/>
              </a:lnSpc>
            </a:pPr>
            <a:r>
              <a:rPr lang="de-CH" sz="1600" dirty="0">
                <a:solidFill>
                  <a:srgbClr val="004F7B"/>
                </a:solidFill>
                <a:latin typeface="+mj-lt"/>
              </a:rPr>
              <a:t>Der VNB vergütet HKN nur für den Überschuss-Strom, der in das öffentliche Netz zurückgespeist wird. Nicht für den Solarstrom, der im LEG verkauft wird. </a:t>
            </a:r>
          </a:p>
        </p:txBody>
      </p:sp>
      <p:pic>
        <p:nvPicPr>
          <p:cNvPr id="8" name="Grafik 7">
            <a:extLst>
              <a:ext uri="{FF2B5EF4-FFF2-40B4-BE49-F238E27FC236}">
                <a16:creationId xmlns:a16="http://schemas.microsoft.com/office/drawing/2014/main" id="{9A04E37A-8D03-7763-BE08-5DD8C303CA95}"/>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EF7DBD61-DE26-AFA4-B126-A22E8FB5BCBF}"/>
              </a:ext>
            </a:extLst>
          </p:cNvPr>
          <p:cNvSpPr txBox="1">
            <a:spLocks/>
          </p:cNvSpPr>
          <p:nvPr/>
        </p:nvSpPr>
        <p:spPr>
          <a:xfrm>
            <a:off x="5467529" y="0"/>
            <a:ext cx="3676471" cy="5143500"/>
          </a:xfrm>
          <a:prstGeom prst="roundRect">
            <a:avLst>
              <a:gd name="adj" fmla="val 0"/>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189">
              <a:lnSpc>
                <a:spcPct val="120000"/>
              </a:lnSpc>
              <a:buNone/>
            </a:pPr>
            <a:endParaRPr lang="de-CH" sz="1600" dirty="0">
              <a:solidFill>
                <a:schemeClr val="bg1"/>
              </a:solidFill>
            </a:endParaRPr>
          </a:p>
        </p:txBody>
      </p:sp>
      <p:sp>
        <p:nvSpPr>
          <p:cNvPr id="6" name="Oval 5">
            <a:extLst>
              <a:ext uri="{FF2B5EF4-FFF2-40B4-BE49-F238E27FC236}">
                <a16:creationId xmlns:a16="http://schemas.microsoft.com/office/drawing/2014/main" id="{88E8BE17-ADD5-13D4-2F29-BE56D6D420AF}"/>
              </a:ext>
            </a:extLst>
          </p:cNvPr>
          <p:cNvSpPr/>
          <p:nvPr/>
        </p:nvSpPr>
        <p:spPr>
          <a:xfrm>
            <a:off x="5889170" y="143215"/>
            <a:ext cx="3189073" cy="4869656"/>
          </a:xfrm>
          <a:prstGeom prst="ellipse">
            <a:avLst/>
          </a:prstGeom>
          <a:solidFill>
            <a:srgbClr val="FEB59E"/>
          </a:solidFill>
        </p:spPr>
        <p:style>
          <a:lnRef idx="2">
            <a:schemeClr val="accent1">
              <a:shade val="15000"/>
            </a:schemeClr>
          </a:lnRef>
          <a:fillRef idx="1">
            <a:schemeClr val="accent1"/>
          </a:fillRef>
          <a:effectRef idx="0">
            <a:schemeClr val="accent1"/>
          </a:effectRef>
          <a:fontRef idx="minor">
            <a:schemeClr val="lt1"/>
          </a:fontRef>
        </p:style>
        <p:txBody>
          <a:bodyPr wrap="square" lIns="0" rtlCol="0" anchor="ctr"/>
          <a:lstStyle/>
          <a:p>
            <a:endParaRPr lang="de-DE" dirty="0"/>
          </a:p>
          <a:p>
            <a:endParaRPr lang="de-DE" dirty="0"/>
          </a:p>
          <a:p>
            <a:endParaRPr lang="de-DE" dirty="0"/>
          </a:p>
          <a:p>
            <a:endParaRPr lang="de-DE" dirty="0"/>
          </a:p>
          <a:p>
            <a:endParaRPr lang="de-DE" dirty="0"/>
          </a:p>
          <a:p>
            <a:endParaRPr lang="de-DE" dirty="0"/>
          </a:p>
          <a:p>
            <a:endParaRPr lang="de-DE" dirty="0"/>
          </a:p>
          <a:p>
            <a:r>
              <a:rPr lang="de-DE" dirty="0"/>
              <a:t>LEG</a:t>
            </a:r>
          </a:p>
          <a:p>
            <a:r>
              <a:rPr lang="de-DE" dirty="0"/>
              <a:t>LEG-Strom</a:t>
            </a:r>
          </a:p>
        </p:txBody>
      </p:sp>
      <p:sp>
        <p:nvSpPr>
          <p:cNvPr id="7" name="Oval 6">
            <a:extLst>
              <a:ext uri="{FF2B5EF4-FFF2-40B4-BE49-F238E27FC236}">
                <a16:creationId xmlns:a16="http://schemas.microsoft.com/office/drawing/2014/main" id="{AE9C3EFA-DD10-9617-E1FF-19B999AD8128}"/>
              </a:ext>
            </a:extLst>
          </p:cNvPr>
          <p:cNvSpPr/>
          <p:nvPr/>
        </p:nvSpPr>
        <p:spPr>
          <a:xfrm>
            <a:off x="5991511" y="787497"/>
            <a:ext cx="2982686" cy="2491915"/>
          </a:xfrm>
          <a:prstGeom prst="ellipse">
            <a:avLst/>
          </a:prstGeom>
          <a:solidFill>
            <a:srgbClr val="FFD38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de-DE" dirty="0"/>
          </a:p>
          <a:p>
            <a:endParaRPr lang="de-DE" dirty="0"/>
          </a:p>
          <a:p>
            <a:endParaRPr lang="de-DE" dirty="0"/>
          </a:p>
          <a:p>
            <a:endParaRPr lang="de-DE" dirty="0"/>
          </a:p>
          <a:p>
            <a:r>
              <a:rPr lang="de-DE" dirty="0" err="1"/>
              <a:t>vZEV</a:t>
            </a:r>
            <a:endParaRPr lang="de-DE" dirty="0"/>
          </a:p>
          <a:p>
            <a:r>
              <a:rPr lang="de-DE" dirty="0"/>
              <a:t>Eigenverbrauch</a:t>
            </a:r>
          </a:p>
        </p:txBody>
      </p:sp>
      <p:sp>
        <p:nvSpPr>
          <p:cNvPr id="9" name="Oval 8">
            <a:extLst>
              <a:ext uri="{FF2B5EF4-FFF2-40B4-BE49-F238E27FC236}">
                <a16:creationId xmlns:a16="http://schemas.microsoft.com/office/drawing/2014/main" id="{6D5E899E-C0DB-8640-3608-97659D632E8D}"/>
              </a:ext>
            </a:extLst>
          </p:cNvPr>
          <p:cNvSpPr/>
          <p:nvPr/>
        </p:nvSpPr>
        <p:spPr>
          <a:xfrm>
            <a:off x="6154797" y="1247062"/>
            <a:ext cx="2531328" cy="987321"/>
          </a:xfrm>
          <a:prstGeom prst="ellipse">
            <a:avLst/>
          </a:prstGeom>
          <a:solidFill>
            <a:srgbClr val="FFE9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ZEV</a:t>
            </a:r>
          </a:p>
          <a:p>
            <a:pPr algn="ctr"/>
            <a:r>
              <a:rPr lang="de-DE" dirty="0"/>
              <a:t>Eigenverbrauch</a:t>
            </a:r>
          </a:p>
        </p:txBody>
      </p:sp>
    </p:spTree>
    <p:extLst>
      <p:ext uri="{BB962C8B-B14F-4D97-AF65-F5344CB8AC3E}">
        <p14:creationId xmlns:p14="http://schemas.microsoft.com/office/powerpoint/2010/main" val="17758080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ABA30C-313C-30F8-5126-6C379FAEFF59}"/>
              </a:ext>
            </a:extLst>
          </p:cNvPr>
          <p:cNvSpPr>
            <a:spLocks noGrp="1"/>
          </p:cNvSpPr>
          <p:nvPr>
            <p:ph type="ctrTitle"/>
          </p:nvPr>
        </p:nvSpPr>
        <p:spPr>
          <a:xfrm>
            <a:off x="67733" y="1976724"/>
            <a:ext cx="8152688" cy="1347824"/>
          </a:xfrm>
        </p:spPr>
        <p:txBody>
          <a:bodyPr/>
          <a:lstStyle/>
          <a:p>
            <a:r>
              <a:rPr lang="de-CH" dirty="0"/>
              <a:t>Praxisbeispiele für LEG</a:t>
            </a:r>
          </a:p>
        </p:txBody>
      </p:sp>
      <p:sp>
        <p:nvSpPr>
          <p:cNvPr id="4" name="Textplatzhalter 3">
            <a:extLst>
              <a:ext uri="{FF2B5EF4-FFF2-40B4-BE49-F238E27FC236}">
                <a16:creationId xmlns:a16="http://schemas.microsoft.com/office/drawing/2014/main" id="{0CE62D6F-0091-9975-E50C-552DF7AD48FD}"/>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32165261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platzhalter 6" descr="Ein Bild, das Himmel, draußen, Berg, Pflanze enthält.&#10;&#10;Automatisch generierte Beschreibung">
            <a:extLst>
              <a:ext uri="{FF2B5EF4-FFF2-40B4-BE49-F238E27FC236}">
                <a16:creationId xmlns:a16="http://schemas.microsoft.com/office/drawing/2014/main" id="{A16BFF35-6472-CA4B-16FD-E9056B84AEA4}"/>
              </a:ext>
            </a:extLst>
          </p:cNvPr>
          <p:cNvPicPr>
            <a:picLocks noChangeAspect="1"/>
          </p:cNvPicPr>
          <p:nvPr/>
        </p:nvPicPr>
        <p:blipFill>
          <a:blip r:embed="rId2">
            <a:extLst>
              <a:ext uri="{28A0092B-C50C-407E-A947-70E740481C1C}">
                <a14:useLocalDpi xmlns:a14="http://schemas.microsoft.com/office/drawing/2010/main" val="0"/>
              </a:ext>
            </a:extLst>
          </a:blip>
          <a:srcRect l="24553" r="24553"/>
          <a:stretch>
            <a:fillRect/>
          </a:stretch>
        </p:blipFill>
        <p:spPr>
          <a:xfrm>
            <a:off x="5377465" y="0"/>
            <a:ext cx="3929825" cy="5143500"/>
          </a:xfrm>
          <a:prstGeom prst="roundRect">
            <a:avLst>
              <a:gd name="adj" fmla="val 0"/>
            </a:avLst>
          </a:prstGeom>
          <a:solidFill>
            <a:srgbClr val="F9B22D"/>
          </a:solidFill>
        </p:spPr>
      </p:pic>
      <p:sp>
        <p:nvSpPr>
          <p:cNvPr id="2" name="Titel 1">
            <a:extLst>
              <a:ext uri="{FF2B5EF4-FFF2-40B4-BE49-F238E27FC236}">
                <a16:creationId xmlns:a16="http://schemas.microsoft.com/office/drawing/2014/main" id="{1D1C8A05-6303-CF2D-B080-9BAA8698CCA0}"/>
              </a:ext>
            </a:extLst>
          </p:cNvPr>
          <p:cNvSpPr>
            <a:spLocks noGrp="1"/>
          </p:cNvSpPr>
          <p:nvPr>
            <p:ph type="title"/>
          </p:nvPr>
        </p:nvSpPr>
        <p:spPr>
          <a:xfrm>
            <a:off x="628650" y="273844"/>
            <a:ext cx="4748815" cy="994172"/>
          </a:xfrm>
        </p:spPr>
        <p:txBody>
          <a:bodyPr>
            <a:normAutofit fontScale="90000"/>
          </a:bodyPr>
          <a:lstStyle/>
          <a:p>
            <a:r>
              <a:rPr lang="de-CH" dirty="0"/>
              <a:t>LEG mit Gemeindegebäuden</a:t>
            </a:r>
          </a:p>
        </p:txBody>
      </p:sp>
      <p:sp>
        <p:nvSpPr>
          <p:cNvPr id="3" name="Textplatzhalter 2">
            <a:extLst>
              <a:ext uri="{FF2B5EF4-FFF2-40B4-BE49-F238E27FC236}">
                <a16:creationId xmlns:a16="http://schemas.microsoft.com/office/drawing/2014/main" id="{205821AC-D420-EFA9-B3B8-32CBB983ECDA}"/>
              </a:ext>
            </a:extLst>
          </p:cNvPr>
          <p:cNvSpPr>
            <a:spLocks noGrp="1"/>
          </p:cNvSpPr>
          <p:nvPr>
            <p:ph type="body" sz="quarter" idx="14"/>
          </p:nvPr>
        </p:nvSpPr>
        <p:spPr>
          <a:xfrm>
            <a:off x="628649" y="1426029"/>
            <a:ext cx="4585526" cy="3304721"/>
          </a:xfrm>
        </p:spPr>
        <p:txBody>
          <a:bodyPr/>
          <a:lstStyle/>
          <a:p>
            <a:pPr marL="0" indent="0" defTabSz="914400" fontAlgn="base">
              <a:lnSpc>
                <a:spcPct val="120000"/>
              </a:lnSpc>
              <a:spcBef>
                <a:spcPts val="1000"/>
              </a:spcBef>
              <a:buNone/>
            </a:pPr>
            <a:r>
              <a:rPr lang="de-CH" sz="1600" dirty="0">
                <a:solidFill>
                  <a:srgbClr val="004F7B"/>
                </a:solidFill>
                <a:latin typeface="+mj-lt"/>
              </a:rPr>
              <a:t>Wenn alle Strombezüger den gleichen Besitzer haben wie die Solaranlage, lohnt sich ein ZEV/</a:t>
            </a:r>
            <a:r>
              <a:rPr lang="de-CH" sz="1600" dirty="0" err="1">
                <a:solidFill>
                  <a:srgbClr val="004F7B"/>
                </a:solidFill>
                <a:latin typeface="+mj-lt"/>
              </a:rPr>
              <a:t>vZEV</a:t>
            </a:r>
            <a:r>
              <a:rPr lang="de-CH" sz="1600" dirty="0">
                <a:solidFill>
                  <a:srgbClr val="004F7B"/>
                </a:solidFill>
                <a:latin typeface="+mj-lt"/>
              </a:rPr>
              <a:t>/LEG praktisch immer. Beispiele: </a:t>
            </a:r>
          </a:p>
          <a:p>
            <a:pPr marL="285750" indent="-285750" defTabSz="914400" fontAlgn="base">
              <a:lnSpc>
                <a:spcPct val="120000"/>
              </a:lnSpc>
              <a:spcBef>
                <a:spcPts val="1000"/>
              </a:spcBef>
            </a:pPr>
            <a:r>
              <a:rPr lang="de-CH" sz="1600" dirty="0">
                <a:solidFill>
                  <a:srgbClr val="004F7B"/>
                </a:solidFill>
                <a:latin typeface="+mj-lt"/>
              </a:rPr>
              <a:t>Verkauf von Solarstrom vom Dach der Turnhalle an die anderen Gemeindegebäude.</a:t>
            </a:r>
          </a:p>
          <a:p>
            <a:pPr marL="285750" indent="-285750" defTabSz="914400" fontAlgn="base">
              <a:lnSpc>
                <a:spcPct val="120000"/>
              </a:lnSpc>
              <a:spcBef>
                <a:spcPts val="1000"/>
              </a:spcBef>
            </a:pPr>
            <a:r>
              <a:rPr lang="de-CH" sz="1600" dirty="0">
                <a:solidFill>
                  <a:srgbClr val="004F7B"/>
                </a:solidFill>
                <a:latin typeface="+mj-lt"/>
              </a:rPr>
              <a:t>Verkauf von Solarstrom vom Dach der Lagerhalle an die anderen Gebäude eines Industriebetriebs</a:t>
            </a:r>
          </a:p>
        </p:txBody>
      </p:sp>
      <p:sp>
        <p:nvSpPr>
          <p:cNvPr id="6" name="Textfeld 5">
            <a:extLst>
              <a:ext uri="{FF2B5EF4-FFF2-40B4-BE49-F238E27FC236}">
                <a16:creationId xmlns:a16="http://schemas.microsoft.com/office/drawing/2014/main" id="{66D876C7-3137-A031-1BC0-AD785521A2D6}"/>
              </a:ext>
            </a:extLst>
          </p:cNvPr>
          <p:cNvSpPr txBox="1"/>
          <p:nvPr/>
        </p:nvSpPr>
        <p:spPr>
          <a:xfrm>
            <a:off x="5423652" y="4011535"/>
            <a:ext cx="3720348" cy="830997"/>
          </a:xfrm>
          <a:prstGeom prst="rect">
            <a:avLst/>
          </a:prstGeom>
          <a:solidFill>
            <a:schemeClr val="bg1">
              <a:alpha val="70000"/>
            </a:schemeClr>
          </a:solidFill>
        </p:spPr>
        <p:txBody>
          <a:bodyPr wrap="square">
            <a:spAutoFit/>
          </a:bodyPr>
          <a:lstStyle/>
          <a:p>
            <a:pPr marL="0" indent="0">
              <a:buNone/>
            </a:pPr>
            <a:r>
              <a:rPr lang="de-DE" sz="1600" dirty="0">
                <a:solidFill>
                  <a:srgbClr val="004F7B"/>
                </a:solidFill>
                <a:latin typeface="+mj-lt"/>
              </a:rPr>
              <a:t>Foto: Fensterfabrik in Emmen. Bürogebäude und Werkhalle wurden zu einem ZEV zusammengeschlossen</a:t>
            </a:r>
          </a:p>
        </p:txBody>
      </p:sp>
      <p:pic>
        <p:nvPicPr>
          <p:cNvPr id="9" name="Grafik 8" descr="Ein Bild, das Schrift, Grafiken, Logo, Symbol enthält.&#10;&#10;Automatisch generierte Beschreibung">
            <a:extLst>
              <a:ext uri="{FF2B5EF4-FFF2-40B4-BE49-F238E27FC236}">
                <a16:creationId xmlns:a16="http://schemas.microsoft.com/office/drawing/2014/main" id="{C263CC61-CAD1-27DB-5305-4AB8151220AE}"/>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15574" y="272446"/>
            <a:ext cx="1105933" cy="434564"/>
          </a:xfrm>
          <a:prstGeom prst="rect">
            <a:avLst/>
          </a:prstGeom>
        </p:spPr>
      </p:pic>
    </p:spTree>
    <p:extLst>
      <p:ext uri="{BB962C8B-B14F-4D97-AF65-F5344CB8AC3E}">
        <p14:creationId xmlns:p14="http://schemas.microsoft.com/office/powerpoint/2010/main" val="3656520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47FA39-E90E-7B10-ACE2-04538514E7FB}"/>
              </a:ext>
            </a:extLst>
          </p:cNvPr>
          <p:cNvSpPr>
            <a:spLocks noGrp="1"/>
          </p:cNvSpPr>
          <p:nvPr>
            <p:ph type="title"/>
          </p:nvPr>
        </p:nvSpPr>
        <p:spPr>
          <a:xfrm>
            <a:off x="628650" y="273844"/>
            <a:ext cx="4803321" cy="994172"/>
          </a:xfrm>
        </p:spPr>
        <p:txBody>
          <a:bodyPr>
            <a:normAutofit fontScale="90000"/>
          </a:bodyPr>
          <a:lstStyle/>
          <a:p>
            <a:r>
              <a:rPr lang="de-CH" dirty="0"/>
              <a:t>LEG als Erweiterung von ZEV</a:t>
            </a:r>
          </a:p>
        </p:txBody>
      </p:sp>
      <p:sp>
        <p:nvSpPr>
          <p:cNvPr id="3" name="Textplatzhalter 2">
            <a:extLst>
              <a:ext uri="{FF2B5EF4-FFF2-40B4-BE49-F238E27FC236}">
                <a16:creationId xmlns:a16="http://schemas.microsoft.com/office/drawing/2014/main" id="{3D09DCD3-FB44-C9BD-CFDC-19F147BBB2CD}"/>
              </a:ext>
            </a:extLst>
          </p:cNvPr>
          <p:cNvSpPr>
            <a:spLocks noGrp="1"/>
          </p:cNvSpPr>
          <p:nvPr>
            <p:ph type="body" sz="quarter" idx="14"/>
          </p:nvPr>
        </p:nvSpPr>
        <p:spPr>
          <a:xfrm>
            <a:off x="628649" y="1811185"/>
            <a:ext cx="4083051" cy="3058472"/>
          </a:xfrm>
        </p:spPr>
        <p:txBody>
          <a:bodyPr/>
          <a:lstStyle/>
          <a:p>
            <a:r>
              <a:rPr lang="de-CH" sz="1600" dirty="0">
                <a:solidFill>
                  <a:srgbClr val="004F7B"/>
                </a:solidFill>
                <a:latin typeface="+mj-lt"/>
              </a:rPr>
              <a:t>Um den Ertrag ihrer Solaranlagen zu erhöhen, prüft ADEV bei jeder PV-Anlage, ob der Überschuss via LEG an benachbarte Gebäude verkauft werden könnte</a:t>
            </a:r>
          </a:p>
          <a:p>
            <a:r>
              <a:rPr lang="de-CH" sz="1600" dirty="0">
                <a:solidFill>
                  <a:srgbClr val="004F7B"/>
                </a:solidFill>
                <a:latin typeface="+mj-lt"/>
              </a:rPr>
              <a:t>Mehrere LEGs sind bei ADEV in Planung. Als </a:t>
            </a:r>
            <a:r>
              <a:rPr lang="de-CH" sz="1600" dirty="0" err="1">
                <a:solidFill>
                  <a:srgbClr val="004F7B"/>
                </a:solidFill>
                <a:latin typeface="+mj-lt"/>
              </a:rPr>
              <a:t>LEG-Teilnehmer:innen</a:t>
            </a:r>
            <a:r>
              <a:rPr lang="de-CH" sz="1600" dirty="0">
                <a:solidFill>
                  <a:srgbClr val="004F7B"/>
                </a:solidFill>
                <a:latin typeface="+mj-lt"/>
              </a:rPr>
              <a:t> kommen grössere </a:t>
            </a:r>
            <a:r>
              <a:rPr lang="de-CH" sz="1600" dirty="0" err="1">
                <a:solidFill>
                  <a:srgbClr val="004F7B"/>
                </a:solidFill>
                <a:latin typeface="+mj-lt"/>
              </a:rPr>
              <a:t>Bezüger:innen</a:t>
            </a:r>
            <a:r>
              <a:rPr lang="de-CH" sz="1600" dirty="0">
                <a:solidFill>
                  <a:srgbClr val="004F7B"/>
                </a:solidFill>
                <a:latin typeface="+mj-lt"/>
              </a:rPr>
              <a:t> in Frage. Mit diesen wird ein langfristiger Abnahmevertrag geschlossen.</a:t>
            </a:r>
            <a:endParaRPr lang="de-DE" sz="1600" dirty="0">
              <a:solidFill>
                <a:srgbClr val="004F7B"/>
              </a:solidFill>
              <a:latin typeface="+mj-lt"/>
            </a:endParaRPr>
          </a:p>
          <a:p>
            <a:pPr marL="0" indent="0">
              <a:buNone/>
            </a:pPr>
            <a:endParaRPr lang="de-DE" dirty="0"/>
          </a:p>
          <a:p>
            <a:pPr marL="0" indent="0">
              <a:buNone/>
            </a:pPr>
            <a:endParaRPr lang="de-DE" dirty="0"/>
          </a:p>
          <a:p>
            <a:pPr marL="0" indent="0">
              <a:buNone/>
            </a:pPr>
            <a:endParaRPr lang="de-DE" dirty="0"/>
          </a:p>
          <a:p>
            <a:pPr marL="0" indent="0">
              <a:buNone/>
            </a:pPr>
            <a:r>
              <a:rPr lang="de-CH" sz="1200" dirty="0" err="1">
                <a:solidFill>
                  <a:srgbClr val="004F7B"/>
                </a:solidFill>
              </a:rPr>
              <a:t>www.adev.ch</a:t>
            </a:r>
            <a:endParaRPr lang="de-DE" sz="1200" dirty="0">
              <a:solidFill>
                <a:srgbClr val="004F7B"/>
              </a:solidFill>
            </a:endParaRPr>
          </a:p>
          <a:p>
            <a:endParaRPr lang="de-DE" dirty="0"/>
          </a:p>
          <a:p>
            <a:endParaRPr lang="de-CH" dirty="0"/>
          </a:p>
          <a:p>
            <a:endParaRPr lang="de-CH" dirty="0"/>
          </a:p>
        </p:txBody>
      </p:sp>
      <p:sp>
        <p:nvSpPr>
          <p:cNvPr id="5" name="Textplatzhalter 4">
            <a:extLst>
              <a:ext uri="{FF2B5EF4-FFF2-40B4-BE49-F238E27FC236}">
                <a16:creationId xmlns:a16="http://schemas.microsoft.com/office/drawing/2014/main" id="{FD11C74C-35F8-2CEC-91FD-91FBD7A07B34}"/>
              </a:ext>
            </a:extLst>
          </p:cNvPr>
          <p:cNvSpPr>
            <a:spLocks noGrp="1"/>
          </p:cNvSpPr>
          <p:nvPr>
            <p:ph type="body" idx="1"/>
          </p:nvPr>
        </p:nvSpPr>
        <p:spPr/>
        <p:txBody>
          <a:bodyPr/>
          <a:lstStyle/>
          <a:p>
            <a:r>
              <a:rPr lang="de-CH" dirty="0"/>
              <a:t>ADEV</a:t>
            </a:r>
          </a:p>
        </p:txBody>
      </p:sp>
      <p:pic>
        <p:nvPicPr>
          <p:cNvPr id="9" name="Bildplatzhalter 8" descr="Ein Bild, das draußen, Luftfotografie, Verkehrsknotenpunkt, Vogelperspektive enthält.&#10;&#10;Automatisch generierte Beschreibung">
            <a:extLst>
              <a:ext uri="{FF2B5EF4-FFF2-40B4-BE49-F238E27FC236}">
                <a16:creationId xmlns:a16="http://schemas.microsoft.com/office/drawing/2014/main" id="{04A69358-DBF4-676C-213E-121DFF0880AE}"/>
              </a:ext>
            </a:extLst>
          </p:cNvPr>
          <p:cNvPicPr>
            <a:picLocks noGrp="1" noChangeAspect="1"/>
          </p:cNvPicPr>
          <p:nvPr>
            <p:ph type="pic" sz="quarter" idx="15"/>
          </p:nvPr>
        </p:nvPicPr>
        <p:blipFill>
          <a:blip r:embed="rId2" cstate="hqprint">
            <a:extLst>
              <a:ext uri="{28A0092B-C50C-407E-A947-70E740481C1C}">
                <a14:useLocalDpi xmlns:a14="http://schemas.microsoft.com/office/drawing/2010/main"/>
              </a:ext>
            </a:extLst>
          </a:blip>
          <a:srcRect/>
          <a:stretch>
            <a:fillRect/>
          </a:stretch>
        </p:blipFill>
        <p:spPr/>
      </p:pic>
      <p:pic>
        <p:nvPicPr>
          <p:cNvPr id="4" name="Grafik 3" descr="Ein Bild, das Schrift, Grafiken, Logo, Symbol enthält.&#10;&#10;Automatisch generierte Beschreibung">
            <a:extLst>
              <a:ext uri="{FF2B5EF4-FFF2-40B4-BE49-F238E27FC236}">
                <a16:creationId xmlns:a16="http://schemas.microsoft.com/office/drawing/2014/main" id="{E70983DF-A27F-20B8-8C3E-F6CF60BBB50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715574" y="272446"/>
            <a:ext cx="1105933" cy="434564"/>
          </a:xfrm>
          <a:prstGeom prst="rect">
            <a:avLst/>
          </a:prstGeom>
        </p:spPr>
      </p:pic>
      <p:sp>
        <p:nvSpPr>
          <p:cNvPr id="6" name="Textfeld 5">
            <a:extLst>
              <a:ext uri="{FF2B5EF4-FFF2-40B4-BE49-F238E27FC236}">
                <a16:creationId xmlns:a16="http://schemas.microsoft.com/office/drawing/2014/main" id="{426F287E-2CC0-EB7A-67B6-85A88DD63FE2}"/>
              </a:ext>
            </a:extLst>
          </p:cNvPr>
          <p:cNvSpPr txBox="1"/>
          <p:nvPr/>
        </p:nvSpPr>
        <p:spPr>
          <a:xfrm>
            <a:off x="5627578" y="898687"/>
            <a:ext cx="3193928" cy="1200329"/>
          </a:xfrm>
          <a:prstGeom prst="rect">
            <a:avLst/>
          </a:prstGeom>
          <a:solidFill>
            <a:schemeClr val="bg1">
              <a:alpha val="70000"/>
            </a:schemeClr>
          </a:solidFill>
        </p:spPr>
        <p:txBody>
          <a:bodyPr wrap="square">
            <a:spAutoFit/>
          </a:bodyPr>
          <a:lstStyle/>
          <a:p>
            <a:endParaRPr lang="de-DE" sz="1200" dirty="0">
              <a:solidFill>
                <a:srgbClr val="004F7B"/>
              </a:solidFill>
            </a:endParaRPr>
          </a:p>
          <a:p>
            <a:r>
              <a:rPr lang="de-DE" sz="1200" dirty="0">
                <a:solidFill>
                  <a:srgbClr val="004F7B"/>
                </a:solidFill>
              </a:rPr>
              <a:t>Foto: Siedlung Erlenmatt Ost in Basel. Über 500 Wohnungen und Büros beziehen günstigen Solarstrom. </a:t>
            </a:r>
          </a:p>
          <a:p>
            <a:r>
              <a:rPr lang="de-DE" sz="1200" dirty="0">
                <a:solidFill>
                  <a:srgbClr val="004F7B"/>
                </a:solidFill>
              </a:rPr>
              <a:t>Realisiert durch ADEV </a:t>
            </a:r>
          </a:p>
          <a:p>
            <a:endParaRPr lang="de-DE" sz="1200" dirty="0">
              <a:solidFill>
                <a:srgbClr val="004F7B"/>
              </a:solidFill>
            </a:endParaRPr>
          </a:p>
        </p:txBody>
      </p:sp>
      <p:pic>
        <p:nvPicPr>
          <p:cNvPr id="7" name="Grafik 6">
            <a:extLst>
              <a:ext uri="{FF2B5EF4-FFF2-40B4-BE49-F238E27FC236}">
                <a16:creationId xmlns:a16="http://schemas.microsoft.com/office/drawing/2014/main" id="{8EF2DB97-448C-1737-8873-CC1C0DDDC6B5}"/>
              </a:ext>
            </a:extLst>
          </p:cNvPr>
          <p:cNvPicPr>
            <a:picLocks noChangeAspect="1"/>
          </p:cNvPicPr>
          <p:nvPr/>
        </p:nvPicPr>
        <p:blipFill>
          <a:blip r:embed="rId4"/>
          <a:stretch>
            <a:fillRect/>
          </a:stretch>
        </p:blipFill>
        <p:spPr>
          <a:xfrm>
            <a:off x="628650" y="4031100"/>
            <a:ext cx="1910195" cy="460939"/>
          </a:xfrm>
          <a:prstGeom prst="rect">
            <a:avLst/>
          </a:prstGeom>
        </p:spPr>
      </p:pic>
    </p:spTree>
    <p:extLst>
      <p:ext uri="{BB962C8B-B14F-4D97-AF65-F5344CB8AC3E}">
        <p14:creationId xmlns:p14="http://schemas.microsoft.com/office/powerpoint/2010/main" val="3004871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ABA30C-313C-30F8-5126-6C379FAEFF59}"/>
              </a:ext>
            </a:extLst>
          </p:cNvPr>
          <p:cNvSpPr>
            <a:spLocks noGrp="1"/>
          </p:cNvSpPr>
          <p:nvPr>
            <p:ph type="ctrTitle"/>
          </p:nvPr>
        </p:nvSpPr>
        <p:spPr>
          <a:xfrm>
            <a:off x="0" y="2670991"/>
            <a:ext cx="8320574" cy="1347824"/>
          </a:xfrm>
        </p:spPr>
        <p:txBody>
          <a:bodyPr/>
          <a:lstStyle/>
          <a:p>
            <a:r>
              <a:rPr lang="de-CH" dirty="0"/>
              <a:t>Branchendokument LEG: Übersicht</a:t>
            </a:r>
          </a:p>
        </p:txBody>
      </p:sp>
      <p:sp>
        <p:nvSpPr>
          <p:cNvPr id="4" name="Textplatzhalter 3">
            <a:extLst>
              <a:ext uri="{FF2B5EF4-FFF2-40B4-BE49-F238E27FC236}">
                <a16:creationId xmlns:a16="http://schemas.microsoft.com/office/drawing/2014/main" id="{0CE62D6F-0091-9975-E50C-552DF7AD48FD}"/>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1695915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47FA39-E90E-7B10-ACE2-04538514E7FB}"/>
              </a:ext>
            </a:extLst>
          </p:cNvPr>
          <p:cNvSpPr>
            <a:spLocks noGrp="1"/>
          </p:cNvSpPr>
          <p:nvPr>
            <p:ph type="title"/>
          </p:nvPr>
        </p:nvSpPr>
        <p:spPr/>
        <p:txBody>
          <a:bodyPr>
            <a:normAutofit/>
          </a:bodyPr>
          <a:lstStyle/>
          <a:p>
            <a:r>
              <a:rPr lang="de-CH" dirty="0"/>
              <a:t>LEG mit Bürgerbewegung</a:t>
            </a:r>
          </a:p>
        </p:txBody>
      </p:sp>
      <p:sp>
        <p:nvSpPr>
          <p:cNvPr id="3" name="Textplatzhalter 2">
            <a:extLst>
              <a:ext uri="{FF2B5EF4-FFF2-40B4-BE49-F238E27FC236}">
                <a16:creationId xmlns:a16="http://schemas.microsoft.com/office/drawing/2014/main" id="{3D09DCD3-FB44-C9BD-CFDC-19F147BBB2CD}"/>
              </a:ext>
            </a:extLst>
          </p:cNvPr>
          <p:cNvSpPr>
            <a:spLocks noGrp="1"/>
          </p:cNvSpPr>
          <p:nvPr>
            <p:ph type="body" sz="quarter" idx="14"/>
          </p:nvPr>
        </p:nvSpPr>
        <p:spPr/>
        <p:txBody>
          <a:bodyPr/>
          <a:lstStyle/>
          <a:p>
            <a:r>
              <a:rPr lang="de-DE" sz="1600" dirty="0">
                <a:solidFill>
                  <a:srgbClr val="004F7B"/>
                </a:solidFill>
                <a:latin typeface="+mj-lt"/>
              </a:rPr>
              <a:t>Bietet Einwohnenden von Malters die Möglichkeit, sich aktiv und direkt vor Ort an der Energiewende zu beteiligen, indem sie Projekte für die effiziente und nachhaltige Energieversorgung realisiert.</a:t>
            </a:r>
          </a:p>
          <a:p>
            <a:r>
              <a:rPr lang="de-DE" sz="1600" dirty="0">
                <a:solidFill>
                  <a:srgbClr val="004F7B"/>
                </a:solidFill>
                <a:latin typeface="+mj-lt"/>
              </a:rPr>
              <a:t>Realisiert LEGs und bietet allen ihren Mitgliedern die Möglichkeit, daran teilzunehmen. Sowohl als </a:t>
            </a:r>
            <a:r>
              <a:rPr lang="de-DE" sz="1600" dirty="0" err="1">
                <a:solidFill>
                  <a:srgbClr val="004F7B"/>
                </a:solidFill>
                <a:latin typeface="+mj-lt"/>
              </a:rPr>
              <a:t>Produzent:in</a:t>
            </a:r>
            <a:r>
              <a:rPr lang="de-DE" sz="1600" dirty="0">
                <a:solidFill>
                  <a:srgbClr val="004F7B"/>
                </a:solidFill>
                <a:latin typeface="+mj-lt"/>
              </a:rPr>
              <a:t> wie als </a:t>
            </a:r>
            <a:r>
              <a:rPr lang="de-DE" sz="1600" dirty="0" err="1">
                <a:solidFill>
                  <a:srgbClr val="004F7B"/>
                </a:solidFill>
                <a:latin typeface="+mj-lt"/>
              </a:rPr>
              <a:t>Konsument:in</a:t>
            </a:r>
            <a:r>
              <a:rPr lang="de-DE" sz="1600" dirty="0">
                <a:solidFill>
                  <a:srgbClr val="004F7B"/>
                </a:solidFill>
                <a:latin typeface="+mj-lt"/>
              </a:rPr>
              <a:t>.</a:t>
            </a:r>
          </a:p>
          <a:p>
            <a:endParaRPr lang="de-DE" sz="1200" dirty="0"/>
          </a:p>
          <a:p>
            <a:endParaRPr lang="de-DE" sz="1200" dirty="0"/>
          </a:p>
          <a:p>
            <a:pPr marL="0" indent="0">
              <a:buNone/>
            </a:pPr>
            <a:endParaRPr lang="de-DE" sz="1200" dirty="0"/>
          </a:p>
          <a:p>
            <a:pPr marL="0" indent="0">
              <a:buNone/>
            </a:pPr>
            <a:r>
              <a:rPr lang="de-DE" sz="1200" dirty="0" err="1"/>
              <a:t>www.energie-malters.ch</a:t>
            </a:r>
            <a:br>
              <a:rPr lang="de-DE" sz="1200" dirty="0"/>
            </a:br>
            <a:endParaRPr lang="de-DE" dirty="0"/>
          </a:p>
          <a:p>
            <a:endParaRPr lang="de-DE" dirty="0"/>
          </a:p>
          <a:p>
            <a:endParaRPr lang="de-CH" dirty="0"/>
          </a:p>
          <a:p>
            <a:endParaRPr lang="de-CH" dirty="0"/>
          </a:p>
        </p:txBody>
      </p:sp>
      <p:sp>
        <p:nvSpPr>
          <p:cNvPr id="5" name="Textplatzhalter 4">
            <a:extLst>
              <a:ext uri="{FF2B5EF4-FFF2-40B4-BE49-F238E27FC236}">
                <a16:creationId xmlns:a16="http://schemas.microsoft.com/office/drawing/2014/main" id="{FD11C74C-35F8-2CEC-91FD-91FBD7A07B34}"/>
              </a:ext>
            </a:extLst>
          </p:cNvPr>
          <p:cNvSpPr>
            <a:spLocks noGrp="1"/>
          </p:cNvSpPr>
          <p:nvPr>
            <p:ph type="body" idx="1"/>
          </p:nvPr>
        </p:nvSpPr>
        <p:spPr>
          <a:xfrm>
            <a:off x="628649" y="1368150"/>
            <a:ext cx="3590060" cy="342900"/>
          </a:xfrm>
        </p:spPr>
        <p:txBody>
          <a:bodyPr vert="horz" lIns="91440" tIns="468000" rIns="91440" bIns="108000" rtlCol="0" anchor="b">
            <a:noAutofit/>
          </a:bodyPr>
          <a:lstStyle/>
          <a:p>
            <a:r>
              <a:rPr lang="de-CH" dirty="0" err="1"/>
              <a:t>energie</a:t>
            </a:r>
            <a:r>
              <a:rPr lang="de-CH" dirty="0"/>
              <a:t> </a:t>
            </a:r>
            <a:r>
              <a:rPr lang="de-CH" dirty="0" err="1"/>
              <a:t>malters</a:t>
            </a:r>
            <a:endParaRPr lang="de-CH" dirty="0"/>
          </a:p>
        </p:txBody>
      </p:sp>
      <p:sp>
        <p:nvSpPr>
          <p:cNvPr id="6" name="Bildplatzhalter 5">
            <a:extLst>
              <a:ext uri="{FF2B5EF4-FFF2-40B4-BE49-F238E27FC236}">
                <a16:creationId xmlns:a16="http://schemas.microsoft.com/office/drawing/2014/main" id="{00C73335-C78B-FB7A-BD1E-8B2AE8673DFA}"/>
              </a:ext>
            </a:extLst>
          </p:cNvPr>
          <p:cNvSpPr>
            <a:spLocks noGrp="1"/>
          </p:cNvSpPr>
          <p:nvPr>
            <p:ph type="pic" sz="quarter" idx="15"/>
          </p:nvPr>
        </p:nvSpPr>
        <p:spPr/>
        <p:txBody>
          <a:bodyPr/>
          <a:lstStyle/>
          <a:p>
            <a:endParaRPr lang="de-CH" dirty="0"/>
          </a:p>
        </p:txBody>
      </p:sp>
      <p:pic>
        <p:nvPicPr>
          <p:cNvPr id="4" name="Grafik 3" descr="Ein Bild, das Schrift, Grafiken, Logo, Symbol enthält.&#10;&#10;Automatisch generierte Beschreibung">
            <a:extLst>
              <a:ext uri="{FF2B5EF4-FFF2-40B4-BE49-F238E27FC236}">
                <a16:creationId xmlns:a16="http://schemas.microsoft.com/office/drawing/2014/main" id="{0E5D36D5-22DA-E638-57E5-35FB15F84328}"/>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715574" y="272446"/>
            <a:ext cx="1105933" cy="434564"/>
          </a:xfrm>
          <a:prstGeom prst="rect">
            <a:avLst/>
          </a:prstGeom>
        </p:spPr>
      </p:pic>
      <p:pic>
        <p:nvPicPr>
          <p:cNvPr id="1028" name="Picture 4" descr="energie malters">
            <a:extLst>
              <a:ext uri="{FF2B5EF4-FFF2-40B4-BE49-F238E27FC236}">
                <a16:creationId xmlns:a16="http://schemas.microsoft.com/office/drawing/2014/main" id="{19D85844-2A6B-FE73-5EDE-F0A42C41BD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19" y="4091228"/>
            <a:ext cx="2031588" cy="7396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B82FD48E-F6E6-C880-0413-58CADEBF58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174" y="1102975"/>
            <a:ext cx="3929826" cy="3061097"/>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3AB5E0C0-933D-C3BE-E060-13529C371E90}"/>
              </a:ext>
            </a:extLst>
          </p:cNvPr>
          <p:cNvSpPr txBox="1"/>
          <p:nvPr/>
        </p:nvSpPr>
        <p:spPr>
          <a:xfrm>
            <a:off x="5235842" y="4153871"/>
            <a:ext cx="3886490" cy="830997"/>
          </a:xfrm>
          <a:prstGeom prst="rect">
            <a:avLst/>
          </a:prstGeom>
          <a:solidFill>
            <a:schemeClr val="bg1">
              <a:alpha val="70000"/>
            </a:schemeClr>
          </a:solidFill>
        </p:spPr>
        <p:txBody>
          <a:bodyPr wrap="square">
            <a:spAutoFit/>
          </a:bodyPr>
          <a:lstStyle/>
          <a:p>
            <a:r>
              <a:rPr lang="de-DE" sz="1200" dirty="0">
                <a:solidFill>
                  <a:srgbClr val="004F7B"/>
                </a:solidFill>
              </a:rPr>
              <a:t>Foto: Siedlung Oberfeld in Malters. 6 MFH mit insgesamt 245 kWp installierte Leistung, aktuell aufteilt auf 3 ZEV. Der Überschuss-Strom soll in Zukunft in einem LEG abgesetzt werden.</a:t>
            </a:r>
          </a:p>
        </p:txBody>
      </p:sp>
    </p:spTree>
    <p:extLst>
      <p:ext uri="{BB962C8B-B14F-4D97-AF65-F5344CB8AC3E}">
        <p14:creationId xmlns:p14="http://schemas.microsoft.com/office/powerpoint/2010/main" val="33919303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2F4309-DB21-8005-BD46-3A7207B611D6}"/>
              </a:ext>
            </a:extLst>
          </p:cNvPr>
          <p:cNvSpPr>
            <a:spLocks noGrp="1"/>
          </p:cNvSpPr>
          <p:nvPr>
            <p:ph type="title"/>
          </p:nvPr>
        </p:nvSpPr>
        <p:spPr/>
        <p:txBody>
          <a:bodyPr/>
          <a:lstStyle/>
          <a:p>
            <a:r>
              <a:rPr lang="de-CH" dirty="0"/>
              <a:t>Haben Sie noch Fragen?</a:t>
            </a:r>
            <a:endParaRPr lang="de-DE" dirty="0">
              <a:solidFill>
                <a:srgbClr val="004F7B"/>
              </a:solidFill>
            </a:endParaRPr>
          </a:p>
        </p:txBody>
      </p:sp>
      <p:sp>
        <p:nvSpPr>
          <p:cNvPr id="8" name="Textfeld 7">
            <a:extLst>
              <a:ext uri="{FF2B5EF4-FFF2-40B4-BE49-F238E27FC236}">
                <a16:creationId xmlns:a16="http://schemas.microsoft.com/office/drawing/2014/main" id="{5DFC90D5-A55F-FFBF-9D42-308B5003FAC3}"/>
              </a:ext>
            </a:extLst>
          </p:cNvPr>
          <p:cNvSpPr txBox="1"/>
          <p:nvPr/>
        </p:nvSpPr>
        <p:spPr>
          <a:xfrm>
            <a:off x="744583" y="3652406"/>
            <a:ext cx="2429692" cy="1338828"/>
          </a:xfrm>
          <a:prstGeom prst="rect">
            <a:avLst/>
          </a:prstGeom>
          <a:noFill/>
        </p:spPr>
        <p:txBody>
          <a:bodyPr wrap="square">
            <a:spAutoFit/>
          </a:bodyPr>
          <a:lstStyle/>
          <a:p>
            <a:r>
              <a:rPr lang="de-DE" sz="1350" b="1" dirty="0">
                <a:solidFill>
                  <a:srgbClr val="004F7B"/>
                </a:solidFill>
                <a:latin typeface="+mj-lt"/>
              </a:rPr>
              <a:t>Egon AG</a:t>
            </a:r>
          </a:p>
          <a:p>
            <a:r>
              <a:rPr lang="de-DE" sz="1350" dirty="0">
                <a:solidFill>
                  <a:srgbClr val="004F7B"/>
                </a:solidFill>
                <a:latin typeface="+mj-lt"/>
              </a:rPr>
              <a:t>General Wille-Strasse 59</a:t>
            </a:r>
          </a:p>
          <a:p>
            <a:r>
              <a:rPr lang="de-DE" sz="1350" dirty="0">
                <a:solidFill>
                  <a:srgbClr val="004F7B"/>
                </a:solidFill>
                <a:latin typeface="+mj-lt"/>
              </a:rPr>
              <a:t>8706 Feldmeilen</a:t>
            </a:r>
          </a:p>
          <a:p>
            <a:endParaRPr lang="de-DE" sz="1350" dirty="0">
              <a:solidFill>
                <a:srgbClr val="004F7B"/>
              </a:solidFill>
              <a:latin typeface="+mj-lt"/>
            </a:endParaRPr>
          </a:p>
          <a:p>
            <a:r>
              <a:rPr lang="de-DE" sz="1350" dirty="0">
                <a:solidFill>
                  <a:srgbClr val="004F7B"/>
                </a:solidFill>
                <a:latin typeface="+mj-lt"/>
              </a:rPr>
              <a:t>Tel. +41 58 680 20 05</a:t>
            </a:r>
          </a:p>
          <a:p>
            <a:r>
              <a:rPr lang="de-DE" sz="1350" dirty="0">
                <a:solidFill>
                  <a:srgbClr val="004F7B"/>
                </a:solidFill>
                <a:latin typeface="+mj-lt"/>
                <a:hlinkClick r:id="rId3"/>
              </a:rPr>
              <a:t>energie@egonline.ch</a:t>
            </a:r>
            <a:r>
              <a:rPr lang="de-DE" sz="1350" dirty="0">
                <a:solidFill>
                  <a:srgbClr val="004F7B"/>
                </a:solidFill>
                <a:latin typeface="+mj-lt"/>
              </a:rPr>
              <a:t> </a:t>
            </a:r>
          </a:p>
        </p:txBody>
      </p:sp>
      <p:sp>
        <p:nvSpPr>
          <p:cNvPr id="9" name="Textplatzhalter 32">
            <a:extLst>
              <a:ext uri="{FF2B5EF4-FFF2-40B4-BE49-F238E27FC236}">
                <a16:creationId xmlns:a16="http://schemas.microsoft.com/office/drawing/2014/main" id="{9010ED65-B7A8-B68E-D3F1-169DF7156614}"/>
              </a:ext>
            </a:extLst>
          </p:cNvPr>
          <p:cNvSpPr txBox="1">
            <a:spLocks/>
          </p:cNvSpPr>
          <p:nvPr/>
        </p:nvSpPr>
        <p:spPr>
          <a:xfrm>
            <a:off x="2104845" y="1920662"/>
            <a:ext cx="3164297" cy="969707"/>
          </a:xfrm>
          <a:prstGeom prst="rect">
            <a:avLst/>
          </a:prstGeom>
          <a:noFill/>
          <a:ln w="12700">
            <a:miter lim="400000"/>
          </a:ln>
          <a:extLst>
            <a:ext uri="{C572A759-6A51-4108-AA02-DFA0A04FC94B}">
              <ma14:wrappingTextBoxFlag xmlns="" xmlns:ma14="http://schemas.microsoft.com/office/mac/drawingml/2011/main" xmlns:mv="urn:schemas-microsoft-com:mac:vml" xmlns:mc="http://schemas.openxmlformats.org/markup-compatibility/2006" val="1"/>
            </a:ext>
          </a:extLst>
        </p:spPr>
        <p:txBody>
          <a:bodyPr lIns="38100" tIns="38100" rIns="38100" bIns="38100" anchor="t" anchorCtr="0"/>
          <a:lstStyle/>
          <a:p>
            <a:pPr marL="666750" indent="-428625" defTabSz="438150">
              <a:spcBef>
                <a:spcPts val="375"/>
              </a:spcBef>
              <a:buSzPct val="100000"/>
              <a:defRPr/>
            </a:pPr>
            <a:r>
              <a:rPr lang="de-CH" sz="1350" dirty="0">
                <a:solidFill>
                  <a:srgbClr val="004F7B"/>
                </a:solidFill>
                <a:latin typeface="+mj-lt"/>
                <a:cs typeface="Helvetica Neue Light"/>
                <a:sym typeface="Gill Sans"/>
              </a:rPr>
              <a:t>Sandra Stettler</a:t>
            </a:r>
          </a:p>
          <a:p>
            <a:pPr marL="666750" indent="-428625" defTabSz="438150">
              <a:spcBef>
                <a:spcPts val="375"/>
              </a:spcBef>
              <a:buSzPct val="100000"/>
              <a:defRPr/>
            </a:pPr>
            <a:r>
              <a:rPr lang="de-CH" sz="1350" dirty="0">
                <a:solidFill>
                  <a:srgbClr val="0563C1"/>
                </a:solidFill>
                <a:latin typeface="+mj-lt"/>
                <a:cs typeface="Helvetica Neue Light"/>
                <a:sym typeface="Gill Sans"/>
                <a:hlinkClick r:id="rId4"/>
              </a:rPr>
              <a:t>s</a:t>
            </a:r>
            <a:r>
              <a:rPr lang="de-CH" sz="1350" kern="0" dirty="0">
                <a:solidFill>
                  <a:srgbClr val="0563C1"/>
                </a:solidFill>
                <a:latin typeface="+mj-lt"/>
                <a:cs typeface="Helvetica Neue Light"/>
                <a:sym typeface="Gill Sans"/>
                <a:hlinkClick r:id="rId4"/>
              </a:rPr>
              <a:t>andrastettler</a:t>
            </a:r>
            <a:r>
              <a:rPr lang="de-CH" sz="1350" dirty="0">
                <a:solidFill>
                  <a:srgbClr val="004F7B"/>
                </a:solidFill>
                <a:latin typeface="+mj-lt"/>
                <a:cs typeface="Helvetica Neue Light"/>
                <a:sym typeface="Gill Sans"/>
                <a:hlinkClick r:id="rId4"/>
              </a:rPr>
              <a:t>@egonline.ch</a:t>
            </a:r>
            <a:endParaRPr lang="de-CH" sz="1350" dirty="0">
              <a:solidFill>
                <a:srgbClr val="004F7B"/>
              </a:solidFill>
              <a:latin typeface="+mj-lt"/>
              <a:cs typeface="Helvetica Neue Light"/>
              <a:sym typeface="Gill Sans"/>
            </a:endParaRPr>
          </a:p>
          <a:p>
            <a:pPr marL="666750" indent="-428625" defTabSz="438150">
              <a:spcBef>
                <a:spcPts val="375"/>
              </a:spcBef>
              <a:buSzPct val="100000"/>
              <a:defRPr/>
            </a:pPr>
            <a:r>
              <a:rPr lang="de-CH" sz="1350" dirty="0">
                <a:solidFill>
                  <a:srgbClr val="004F7B"/>
                </a:solidFill>
                <a:latin typeface="+mj-lt"/>
                <a:cs typeface="Helvetica Neue Light"/>
                <a:sym typeface="Gill Sans"/>
              </a:rPr>
              <a:t>Tel. +41 58 680 20 30</a:t>
            </a:r>
          </a:p>
        </p:txBody>
      </p:sp>
      <p:pic>
        <p:nvPicPr>
          <p:cNvPr id="12" name="Grafik 11">
            <a:extLst>
              <a:ext uri="{FF2B5EF4-FFF2-40B4-BE49-F238E27FC236}">
                <a16:creationId xmlns:a16="http://schemas.microsoft.com/office/drawing/2014/main" id="{E4E9B06C-93C6-4658-387A-BA3318214316}"/>
              </a:ext>
            </a:extLst>
          </p:cNvPr>
          <p:cNvPicPr>
            <a:picLocks noChangeAspect="1"/>
          </p:cNvPicPr>
          <p:nvPr/>
        </p:nvPicPr>
        <p:blipFill>
          <a:blip r:embed="rId5"/>
          <a:stretch>
            <a:fillRect/>
          </a:stretch>
        </p:blipFill>
        <p:spPr>
          <a:xfrm>
            <a:off x="744583" y="1523986"/>
            <a:ext cx="1489048" cy="1714436"/>
          </a:xfrm>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effectLst>
        </p:spPr>
      </p:pic>
      <p:pic>
        <p:nvPicPr>
          <p:cNvPr id="3" name="Grafik 2">
            <a:extLst>
              <a:ext uri="{FF2B5EF4-FFF2-40B4-BE49-F238E27FC236}">
                <a16:creationId xmlns:a16="http://schemas.microsoft.com/office/drawing/2014/main" id="{CCAC4D78-3D99-EB78-5CF0-C907699244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8211" y="1268016"/>
            <a:ext cx="2601888" cy="3257178"/>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40415102"/>
      </p:ext>
    </p:extLst>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a:extLst>
              <a:ext uri="{FF2B5EF4-FFF2-40B4-BE49-F238E27FC236}">
                <a16:creationId xmlns:a16="http://schemas.microsoft.com/office/drawing/2014/main" id="{3CD3D9BD-2077-0F67-5079-FAB100CEB8CE}"/>
              </a:ext>
            </a:extLst>
          </p:cNvPr>
          <p:cNvSpPr>
            <a:spLocks noGrp="1"/>
          </p:cNvSpPr>
          <p:nvPr>
            <p:ph type="subTitle" idx="1"/>
          </p:nvPr>
        </p:nvSpPr>
        <p:spPr>
          <a:xfrm>
            <a:off x="7195559" y="4653984"/>
            <a:ext cx="1889659" cy="344888"/>
          </a:xfrm>
        </p:spPr>
        <p:txBody>
          <a:bodyPr/>
          <a:lstStyle/>
          <a:p>
            <a:r>
              <a:rPr lang="de-CH" dirty="0"/>
              <a:t>www.egonline.ch</a:t>
            </a:r>
          </a:p>
        </p:txBody>
      </p:sp>
      <p:sp>
        <p:nvSpPr>
          <p:cNvPr id="3" name="Titel 2">
            <a:extLst>
              <a:ext uri="{FF2B5EF4-FFF2-40B4-BE49-F238E27FC236}">
                <a16:creationId xmlns:a16="http://schemas.microsoft.com/office/drawing/2014/main" id="{D4D77B4D-7CB8-BD0F-5076-0097B5F65EC1}"/>
              </a:ext>
            </a:extLst>
          </p:cNvPr>
          <p:cNvSpPr>
            <a:spLocks noGrp="1"/>
          </p:cNvSpPr>
          <p:nvPr>
            <p:ph type="ctrTitle"/>
          </p:nvPr>
        </p:nvSpPr>
        <p:spPr/>
        <p:txBody>
          <a:bodyPr/>
          <a:lstStyle/>
          <a:p>
            <a:r>
              <a:rPr lang="de-CH" dirty="0"/>
              <a:t>Vielen Dank für Ihre Aufmerksamkeit</a:t>
            </a:r>
          </a:p>
        </p:txBody>
      </p:sp>
    </p:spTree>
    <p:extLst>
      <p:ext uri="{BB962C8B-B14F-4D97-AF65-F5344CB8AC3E}">
        <p14:creationId xmlns:p14="http://schemas.microsoft.com/office/powerpoint/2010/main" val="3383390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1E537-7C37-51DD-FC1F-10FAF551AF28}"/>
            </a:ext>
          </a:extLst>
        </p:cNvPr>
        <p:cNvGrpSpPr/>
        <p:nvPr/>
      </p:nvGrpSpPr>
      <p:grpSpPr>
        <a:xfrm>
          <a:off x="0" y="0"/>
          <a:ext cx="0" cy="0"/>
          <a:chOff x="0" y="0"/>
          <a:chExt cx="0" cy="0"/>
        </a:xfrm>
      </p:grpSpPr>
      <p:pic>
        <p:nvPicPr>
          <p:cNvPr id="4" name="Grafik 3">
            <a:extLst>
              <a:ext uri="{FF2B5EF4-FFF2-40B4-BE49-F238E27FC236}">
                <a16:creationId xmlns:a16="http://schemas.microsoft.com/office/drawing/2014/main" id="{678C6253-DBA4-86F4-5991-E108E7392A67}"/>
              </a:ext>
            </a:extLst>
          </p:cNvPr>
          <p:cNvPicPr>
            <a:picLocks noChangeAspect="1"/>
          </p:cNvPicPr>
          <p:nvPr/>
        </p:nvPicPr>
        <p:blipFill>
          <a:blip r:embed="rId2"/>
          <a:stretch>
            <a:fillRect/>
          </a:stretch>
        </p:blipFill>
        <p:spPr>
          <a:xfrm>
            <a:off x="5525566" y="0"/>
            <a:ext cx="3618434" cy="5143500"/>
          </a:xfrm>
          <a:prstGeom prst="rect">
            <a:avLst/>
          </a:prstGeom>
        </p:spPr>
      </p:pic>
      <p:sp>
        <p:nvSpPr>
          <p:cNvPr id="2" name="Titel 1">
            <a:extLst>
              <a:ext uri="{FF2B5EF4-FFF2-40B4-BE49-F238E27FC236}">
                <a16:creationId xmlns:a16="http://schemas.microsoft.com/office/drawing/2014/main" id="{CF6D9C3B-1F90-5033-BBFF-865AE8A1E649}"/>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Lokale Elektrizitätsgemeinschaften (LEG)</a:t>
            </a:r>
          </a:p>
        </p:txBody>
      </p:sp>
      <p:sp>
        <p:nvSpPr>
          <p:cNvPr id="5" name="Textplatzhalter 2">
            <a:extLst>
              <a:ext uri="{FF2B5EF4-FFF2-40B4-BE49-F238E27FC236}">
                <a16:creationId xmlns:a16="http://schemas.microsoft.com/office/drawing/2014/main" id="{D80354BA-71F4-8AF0-A9C6-10DB16A57D00}"/>
              </a:ext>
            </a:extLst>
          </p:cNvPr>
          <p:cNvSpPr>
            <a:spLocks noGrp="1"/>
          </p:cNvSpPr>
          <p:nvPr>
            <p:ph type="body" sz="quarter" idx="14"/>
          </p:nvPr>
        </p:nvSpPr>
        <p:spPr>
          <a:xfrm>
            <a:off x="231006" y="1471448"/>
            <a:ext cx="5194383" cy="3177553"/>
          </a:xfrm>
        </p:spPr>
        <p:txBody>
          <a:bodyPr/>
          <a:lstStyle/>
          <a:p>
            <a:pPr marL="0" indent="0" defTabSz="457189">
              <a:lnSpc>
                <a:spcPct val="120000"/>
              </a:lnSpc>
              <a:buNone/>
            </a:pPr>
            <a:r>
              <a:rPr lang="de-CH" sz="1600" dirty="0" err="1">
                <a:solidFill>
                  <a:srgbClr val="004F7B"/>
                </a:solidFill>
                <a:latin typeface="+mj-lt"/>
              </a:rPr>
              <a:t>Autor:innen</a:t>
            </a:r>
            <a:endParaRPr lang="de-CH" sz="1600" dirty="0">
              <a:solidFill>
                <a:srgbClr val="004F7B"/>
              </a:solidFill>
              <a:latin typeface="+mj-lt"/>
            </a:endParaRPr>
          </a:p>
          <a:p>
            <a:pPr defTabSz="457189">
              <a:lnSpc>
                <a:spcPct val="120000"/>
              </a:lnSpc>
            </a:pPr>
            <a:r>
              <a:rPr lang="de-CH" sz="1600" dirty="0">
                <a:solidFill>
                  <a:srgbClr val="004F7B"/>
                </a:solidFill>
                <a:latin typeface="+mj-lt"/>
              </a:rPr>
              <a:t>Mitglieder des VSE, d.h. </a:t>
            </a:r>
            <a:r>
              <a:rPr lang="de-CH" sz="1600" dirty="0" err="1">
                <a:solidFill>
                  <a:srgbClr val="004F7B"/>
                </a:solidFill>
                <a:latin typeface="+mj-lt"/>
              </a:rPr>
              <a:t>Vertreter:innen</a:t>
            </a:r>
            <a:r>
              <a:rPr lang="de-CH" sz="1600" dirty="0">
                <a:solidFill>
                  <a:srgbClr val="004F7B"/>
                </a:solidFill>
                <a:latin typeface="+mj-lt"/>
              </a:rPr>
              <a:t> verschiedener Netzbetreiberinnen und des Verbands und der </a:t>
            </a:r>
            <a:r>
              <a:rPr lang="de-CH" sz="1600" dirty="0" err="1">
                <a:solidFill>
                  <a:srgbClr val="004F7B"/>
                </a:solidFill>
                <a:latin typeface="+mj-lt"/>
              </a:rPr>
              <a:t>NeWiKo</a:t>
            </a:r>
            <a:endParaRPr lang="de-CH" sz="1600" dirty="0">
              <a:solidFill>
                <a:srgbClr val="004F7B"/>
              </a:solidFill>
              <a:latin typeface="+mj-lt"/>
            </a:endParaRPr>
          </a:p>
          <a:p>
            <a:pPr defTabSz="457189">
              <a:lnSpc>
                <a:spcPct val="120000"/>
              </a:lnSpc>
            </a:pPr>
            <a:r>
              <a:rPr lang="de-CH" sz="1600" dirty="0">
                <a:solidFill>
                  <a:srgbClr val="004F7B"/>
                </a:solidFill>
                <a:latin typeface="+mj-lt"/>
              </a:rPr>
              <a:t>Zwei Mitglieder von </a:t>
            </a:r>
            <a:r>
              <a:rPr lang="de-CH" sz="1600" dirty="0" err="1">
                <a:solidFill>
                  <a:srgbClr val="004F7B"/>
                </a:solidFill>
                <a:latin typeface="+mj-lt"/>
              </a:rPr>
              <a:t>Swissolar</a:t>
            </a:r>
            <a:endParaRPr lang="de-CH" sz="1600" dirty="0">
              <a:solidFill>
                <a:srgbClr val="004F7B"/>
              </a:solidFill>
              <a:latin typeface="+mj-lt"/>
            </a:endParaRPr>
          </a:p>
          <a:p>
            <a:pPr marL="0" indent="0" defTabSz="457189">
              <a:lnSpc>
                <a:spcPct val="120000"/>
              </a:lnSpc>
              <a:buNone/>
            </a:pPr>
            <a:endParaRPr lang="de-CH" sz="1600" dirty="0">
              <a:solidFill>
                <a:srgbClr val="004F7B"/>
              </a:solidFill>
              <a:latin typeface="+mj-lt"/>
            </a:endParaRPr>
          </a:p>
          <a:p>
            <a:pPr marL="0" indent="0" defTabSz="457189">
              <a:lnSpc>
                <a:spcPct val="120000"/>
              </a:lnSpc>
              <a:buNone/>
            </a:pPr>
            <a:r>
              <a:rPr lang="de-CH" sz="1600" dirty="0">
                <a:solidFill>
                  <a:srgbClr val="004F7B"/>
                </a:solidFill>
                <a:latin typeface="+mj-lt"/>
              </a:rPr>
              <a:t>Link zum Dokument: </a:t>
            </a:r>
            <a:r>
              <a:rPr lang="de-CH" sz="1600" dirty="0">
                <a:solidFill>
                  <a:srgbClr val="004F7B"/>
                </a:solidFill>
                <a:latin typeface="+mj-lt"/>
                <a:hlinkClick r:id="rId3"/>
              </a:rPr>
              <a:t>https://www.lokalerstrom.ch/#grundlagendokumente</a:t>
            </a:r>
            <a:endParaRPr lang="de-CH" sz="1600" dirty="0">
              <a:solidFill>
                <a:srgbClr val="004F7B"/>
              </a:solidFill>
              <a:latin typeface="+mj-lt"/>
            </a:endParaRPr>
          </a:p>
        </p:txBody>
      </p:sp>
      <p:pic>
        <p:nvPicPr>
          <p:cNvPr id="8" name="Grafik 7">
            <a:extLst>
              <a:ext uri="{FF2B5EF4-FFF2-40B4-BE49-F238E27FC236}">
                <a16:creationId xmlns:a16="http://schemas.microsoft.com/office/drawing/2014/main" id="{125AC9F4-3AEB-A59B-D1CE-5DBC49206F42}"/>
              </a:ext>
            </a:extLst>
          </p:cNvPr>
          <p:cNvPicPr>
            <a:picLocks noChangeAspect="1"/>
          </p:cNvPicPr>
          <p:nvPr/>
        </p:nvPicPr>
        <p:blipFill>
          <a:blip r:embed="rId4"/>
          <a:stretch>
            <a:fillRect/>
          </a:stretch>
        </p:blipFill>
        <p:spPr>
          <a:xfrm>
            <a:off x="7713861" y="273844"/>
            <a:ext cx="1103073" cy="433876"/>
          </a:xfrm>
          <a:prstGeom prst="rect">
            <a:avLst/>
          </a:prstGeom>
        </p:spPr>
      </p:pic>
    </p:spTree>
    <p:extLst>
      <p:ext uri="{BB962C8B-B14F-4D97-AF65-F5344CB8AC3E}">
        <p14:creationId xmlns:p14="http://schemas.microsoft.com/office/powerpoint/2010/main" val="3217364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72CA2C-565F-0DEF-9ACC-EF58E9A25F5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C73FCD2-18D5-7DF9-6C62-D7E88A80AFD3}"/>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Lokale Elektrizitätsgemeinschaften (LEG)</a:t>
            </a:r>
          </a:p>
        </p:txBody>
      </p:sp>
      <p:sp>
        <p:nvSpPr>
          <p:cNvPr id="5" name="Textplatzhalter 2">
            <a:extLst>
              <a:ext uri="{FF2B5EF4-FFF2-40B4-BE49-F238E27FC236}">
                <a16:creationId xmlns:a16="http://schemas.microsoft.com/office/drawing/2014/main" id="{2EED68D2-3F3E-81BB-12BC-70E7D49EF4B6}"/>
              </a:ext>
            </a:extLst>
          </p:cNvPr>
          <p:cNvSpPr>
            <a:spLocks noGrp="1"/>
          </p:cNvSpPr>
          <p:nvPr>
            <p:ph type="body" sz="quarter" idx="14"/>
          </p:nvPr>
        </p:nvSpPr>
        <p:spPr>
          <a:xfrm>
            <a:off x="231006" y="1471448"/>
            <a:ext cx="5194383" cy="3405352"/>
          </a:xfrm>
        </p:spPr>
        <p:txBody>
          <a:bodyPr/>
          <a:lstStyle/>
          <a:p>
            <a:pPr marL="0" indent="0" defTabSz="457189">
              <a:lnSpc>
                <a:spcPct val="120000"/>
              </a:lnSpc>
              <a:buNone/>
            </a:pPr>
            <a:r>
              <a:rPr lang="de-CH" sz="1600" dirty="0">
                <a:solidFill>
                  <a:srgbClr val="004F7B"/>
                </a:solidFill>
                <a:latin typeface="+mj-lt"/>
              </a:rPr>
              <a:t>Ziel:</a:t>
            </a:r>
          </a:p>
          <a:p>
            <a:pPr marL="0" indent="0" defTabSz="457189">
              <a:lnSpc>
                <a:spcPct val="120000"/>
              </a:lnSpc>
              <a:buNone/>
            </a:pPr>
            <a:r>
              <a:rPr lang="de-CH" sz="1600" dirty="0">
                <a:solidFill>
                  <a:srgbClr val="004F7B"/>
                </a:solidFill>
                <a:latin typeface="+mj-lt"/>
              </a:rPr>
              <a:t>Das Dokument ist ein Leitfaden für Netzbetreiberinnen. Es erklärt, wie Netzbetreiberinnen umgehen sollen</a:t>
            </a:r>
          </a:p>
          <a:p>
            <a:pPr defTabSz="457189">
              <a:lnSpc>
                <a:spcPct val="120000"/>
              </a:lnSpc>
            </a:pPr>
            <a:r>
              <a:rPr lang="de-CH" sz="1600" dirty="0">
                <a:solidFill>
                  <a:srgbClr val="004F7B"/>
                </a:solidFill>
                <a:latin typeface="+mj-lt"/>
              </a:rPr>
              <a:t>bei Anfragen zu LEG</a:t>
            </a:r>
          </a:p>
          <a:p>
            <a:pPr defTabSz="457189">
              <a:lnSpc>
                <a:spcPct val="120000"/>
              </a:lnSpc>
            </a:pPr>
            <a:r>
              <a:rPr lang="de-CH" sz="1600" dirty="0">
                <a:solidFill>
                  <a:srgbClr val="004F7B"/>
                </a:solidFill>
                <a:latin typeface="+mj-lt"/>
              </a:rPr>
              <a:t>Bei der Gründung und Auflösung von LEG</a:t>
            </a:r>
          </a:p>
          <a:p>
            <a:pPr defTabSz="457189">
              <a:lnSpc>
                <a:spcPct val="120000"/>
              </a:lnSpc>
            </a:pPr>
            <a:r>
              <a:rPr lang="de-CH" sz="1600" dirty="0">
                <a:solidFill>
                  <a:srgbClr val="004F7B"/>
                </a:solidFill>
                <a:latin typeface="+mj-lt"/>
              </a:rPr>
              <a:t>bei der Abrechnung und Datenübermittlung von LEG </a:t>
            </a:r>
          </a:p>
          <a:p>
            <a:pPr defTabSz="457189">
              <a:lnSpc>
                <a:spcPct val="120000"/>
              </a:lnSpc>
            </a:pPr>
            <a:r>
              <a:rPr lang="de-CH" sz="1600" dirty="0">
                <a:solidFill>
                  <a:srgbClr val="004F7B"/>
                </a:solidFill>
                <a:latin typeface="+mj-lt"/>
              </a:rPr>
              <a:t>Bei Speichern in LEG</a:t>
            </a:r>
          </a:p>
          <a:p>
            <a:pPr defTabSz="457189">
              <a:lnSpc>
                <a:spcPct val="120000"/>
              </a:lnSpc>
            </a:pPr>
            <a:r>
              <a:rPr lang="de-CH" sz="1600" dirty="0">
                <a:solidFill>
                  <a:srgbClr val="004F7B"/>
                </a:solidFill>
                <a:latin typeface="+mj-lt"/>
              </a:rPr>
              <a:t>Bei der Kombination von LEG mit dem Praxismodell</a:t>
            </a:r>
          </a:p>
        </p:txBody>
      </p:sp>
      <p:pic>
        <p:nvPicPr>
          <p:cNvPr id="8" name="Grafik 7">
            <a:extLst>
              <a:ext uri="{FF2B5EF4-FFF2-40B4-BE49-F238E27FC236}">
                <a16:creationId xmlns:a16="http://schemas.microsoft.com/office/drawing/2014/main" id="{2FD2FC49-450A-6AEB-FAD5-5450F62FF6EE}"/>
              </a:ext>
            </a:extLst>
          </p:cNvPr>
          <p:cNvPicPr>
            <a:picLocks noChangeAspect="1"/>
          </p:cNvPicPr>
          <p:nvPr/>
        </p:nvPicPr>
        <p:blipFill>
          <a:blip r:embed="rId2"/>
          <a:stretch>
            <a:fillRect/>
          </a:stretch>
        </p:blipFill>
        <p:spPr>
          <a:xfrm>
            <a:off x="7713861" y="273844"/>
            <a:ext cx="1103073" cy="433876"/>
          </a:xfrm>
          <a:prstGeom prst="rect">
            <a:avLst/>
          </a:prstGeom>
        </p:spPr>
      </p:pic>
      <p:sp>
        <p:nvSpPr>
          <p:cNvPr id="3" name="Textplatzhalter 4">
            <a:extLst>
              <a:ext uri="{FF2B5EF4-FFF2-40B4-BE49-F238E27FC236}">
                <a16:creationId xmlns:a16="http://schemas.microsoft.com/office/drawing/2014/main" id="{1575650E-DB43-3163-F6AB-D0A44F10CBD3}"/>
              </a:ext>
            </a:extLst>
          </p:cNvPr>
          <p:cNvSpPr>
            <a:spLocks noGrp="1"/>
          </p:cNvSpPr>
          <p:nvPr>
            <p:ph type="body" idx="1"/>
          </p:nvPr>
        </p:nvSpPr>
        <p:spPr>
          <a:xfrm>
            <a:off x="5425389" y="1968389"/>
            <a:ext cx="3487605" cy="527568"/>
          </a:xfrm>
        </p:spPr>
        <p:txBody>
          <a:bodyPr/>
          <a:lstStyle/>
          <a:p>
            <a:r>
              <a:rPr lang="de-DE" dirty="0" err="1"/>
              <a:t>StromVG</a:t>
            </a:r>
            <a:r>
              <a:rPr lang="de-DE" dirty="0"/>
              <a:t> ,Art. 17</a:t>
            </a:r>
            <a:endParaRPr lang="de-CH" dirty="0"/>
          </a:p>
        </p:txBody>
      </p:sp>
      <p:sp>
        <p:nvSpPr>
          <p:cNvPr id="6" name="Textplatzhalter 4">
            <a:extLst>
              <a:ext uri="{FF2B5EF4-FFF2-40B4-BE49-F238E27FC236}">
                <a16:creationId xmlns:a16="http://schemas.microsoft.com/office/drawing/2014/main" id="{78499525-6E0F-A723-068B-B1EA653DD6DD}"/>
              </a:ext>
            </a:extLst>
          </p:cNvPr>
          <p:cNvSpPr txBox="1">
            <a:spLocks/>
          </p:cNvSpPr>
          <p:nvPr/>
        </p:nvSpPr>
        <p:spPr>
          <a:xfrm>
            <a:off x="5425388" y="2995900"/>
            <a:ext cx="3487605" cy="527568"/>
          </a:xfrm>
          <a:prstGeom prst="roundRect">
            <a:avLst/>
          </a:prstGeom>
          <a:solidFill>
            <a:srgbClr val="F9B22D"/>
          </a:solidFill>
        </p:spPr>
        <p:txBody>
          <a:bodyPr vert="horz" lIns="91440" tIns="468000" rIns="91440" bIns="108000" rtlCol="0" anchor="b">
            <a:noAutofit/>
          </a:bodyPr>
          <a:lstStyle>
            <a:lvl1pPr marL="0" indent="0" algn="l" defTabSz="685800" rtl="0" eaLnBrk="1" latinLnBrk="0" hangingPunct="1">
              <a:lnSpc>
                <a:spcPct val="90000"/>
              </a:lnSpc>
              <a:spcBef>
                <a:spcPts val="750"/>
              </a:spcBef>
              <a:buFont typeface="Arial" panose="020B0604020202020204" pitchFamily="34" charset="0"/>
              <a:buNone/>
              <a:defRPr sz="1800" kern="1200">
                <a:solidFill>
                  <a:schemeClr val="bg1"/>
                </a:solidFill>
                <a:latin typeface="+mj-lt"/>
                <a:ea typeface="Calibri" panose="020F0502020204030204" pitchFamily="34" charset="0"/>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de-DE" dirty="0" err="1"/>
              <a:t>StromVV</a:t>
            </a:r>
            <a:r>
              <a:rPr lang="de-DE" dirty="0"/>
              <a:t> , v.a. Art. 17 und Art. 19</a:t>
            </a:r>
            <a:endParaRPr lang="de-CH" dirty="0"/>
          </a:p>
        </p:txBody>
      </p:sp>
      <p:sp>
        <p:nvSpPr>
          <p:cNvPr id="7" name="Textplatzhalter 4">
            <a:extLst>
              <a:ext uri="{FF2B5EF4-FFF2-40B4-BE49-F238E27FC236}">
                <a16:creationId xmlns:a16="http://schemas.microsoft.com/office/drawing/2014/main" id="{BC70F57E-F95B-6759-A7E1-057F2BD2257A}"/>
              </a:ext>
            </a:extLst>
          </p:cNvPr>
          <p:cNvSpPr txBox="1">
            <a:spLocks/>
          </p:cNvSpPr>
          <p:nvPr/>
        </p:nvSpPr>
        <p:spPr>
          <a:xfrm>
            <a:off x="5425388" y="3982664"/>
            <a:ext cx="3487605" cy="527568"/>
          </a:xfrm>
          <a:prstGeom prst="roundRect">
            <a:avLst/>
          </a:prstGeom>
          <a:solidFill>
            <a:srgbClr val="F9B22D"/>
          </a:solidFill>
        </p:spPr>
        <p:txBody>
          <a:bodyPr vert="horz" lIns="91440" tIns="468000" rIns="91440" bIns="108000" rtlCol="0" anchor="b">
            <a:noAutofit/>
          </a:bodyPr>
          <a:lstStyle>
            <a:lvl1pPr marL="0" indent="0" algn="l" defTabSz="685800" rtl="0" eaLnBrk="1" latinLnBrk="0" hangingPunct="1">
              <a:lnSpc>
                <a:spcPct val="90000"/>
              </a:lnSpc>
              <a:spcBef>
                <a:spcPts val="750"/>
              </a:spcBef>
              <a:buFont typeface="Arial" panose="020B0604020202020204" pitchFamily="34" charset="0"/>
              <a:buNone/>
              <a:defRPr sz="1800" kern="1200">
                <a:solidFill>
                  <a:schemeClr val="bg1"/>
                </a:solidFill>
                <a:latin typeface="+mj-lt"/>
                <a:ea typeface="Calibri" panose="020F0502020204030204" pitchFamily="34" charset="0"/>
                <a:cs typeface="Calibri" panose="020F050202020403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de-DE" dirty="0"/>
              <a:t>Branchenempfehlung LEG des VSE</a:t>
            </a:r>
            <a:endParaRPr lang="de-CH" dirty="0"/>
          </a:p>
        </p:txBody>
      </p:sp>
      <p:cxnSp>
        <p:nvCxnSpPr>
          <p:cNvPr id="10" name="Gerade Verbindung 9">
            <a:extLst>
              <a:ext uri="{FF2B5EF4-FFF2-40B4-BE49-F238E27FC236}">
                <a16:creationId xmlns:a16="http://schemas.microsoft.com/office/drawing/2014/main" id="{463FD419-DB7D-4A75-15E3-72ED242B1546}"/>
              </a:ext>
            </a:extLst>
          </p:cNvPr>
          <p:cNvCxnSpPr>
            <a:cxnSpLocks/>
            <a:stCxn id="3" idx="2"/>
            <a:endCxn id="6" idx="0"/>
          </p:cNvCxnSpPr>
          <p:nvPr/>
        </p:nvCxnSpPr>
        <p:spPr>
          <a:xfrm flipH="1">
            <a:off x="7169191" y="2495957"/>
            <a:ext cx="1" cy="499943"/>
          </a:xfrm>
          <a:prstGeom prst="line">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11" name="Gerade Verbindung 10">
            <a:extLst>
              <a:ext uri="{FF2B5EF4-FFF2-40B4-BE49-F238E27FC236}">
                <a16:creationId xmlns:a16="http://schemas.microsoft.com/office/drawing/2014/main" id="{B32B9B8E-64AB-CABE-E1D3-740CBE51F63C}"/>
              </a:ext>
            </a:extLst>
          </p:cNvPr>
          <p:cNvCxnSpPr>
            <a:cxnSpLocks/>
            <a:stCxn id="6" idx="2"/>
            <a:endCxn id="7" idx="0"/>
          </p:cNvCxnSpPr>
          <p:nvPr/>
        </p:nvCxnSpPr>
        <p:spPr>
          <a:xfrm>
            <a:off x="7169191" y="3523468"/>
            <a:ext cx="0" cy="459196"/>
          </a:xfrm>
          <a:prstGeom prst="line">
            <a:avLst/>
          </a:prstGeom>
          <a:ln w="635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2820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ABA30C-313C-30F8-5126-6C379FAEFF59}"/>
              </a:ext>
            </a:extLst>
          </p:cNvPr>
          <p:cNvSpPr>
            <a:spLocks noGrp="1"/>
          </p:cNvSpPr>
          <p:nvPr>
            <p:ph type="ctrTitle"/>
          </p:nvPr>
        </p:nvSpPr>
        <p:spPr>
          <a:xfrm>
            <a:off x="0" y="1934678"/>
            <a:ext cx="8152688" cy="2084137"/>
          </a:xfrm>
        </p:spPr>
        <p:txBody>
          <a:bodyPr/>
          <a:lstStyle/>
          <a:p>
            <a:r>
              <a:rPr lang="de-CH" dirty="0"/>
              <a:t>Auskunftspflicht vor der Gründung von LEG</a:t>
            </a:r>
            <a:br>
              <a:rPr lang="de-CH" dirty="0"/>
            </a:br>
            <a:endParaRPr lang="de-CH" dirty="0"/>
          </a:p>
        </p:txBody>
      </p:sp>
      <p:sp>
        <p:nvSpPr>
          <p:cNvPr id="4" name="Textplatzhalter 3">
            <a:extLst>
              <a:ext uri="{FF2B5EF4-FFF2-40B4-BE49-F238E27FC236}">
                <a16:creationId xmlns:a16="http://schemas.microsoft.com/office/drawing/2014/main" id="{0CE62D6F-0091-9975-E50C-552DF7AD48FD}"/>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2589067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0B6BF-7F0F-1A3B-B067-85A1924C202F}"/>
            </a:ext>
          </a:extLst>
        </p:cNvPr>
        <p:cNvGrpSpPr/>
        <p:nvPr/>
      </p:nvGrpSpPr>
      <p:grpSpPr>
        <a:xfrm>
          <a:off x="0" y="0"/>
          <a:ext cx="0" cy="0"/>
          <a:chOff x="0" y="0"/>
          <a:chExt cx="0" cy="0"/>
        </a:xfrm>
      </p:grpSpPr>
      <p:pic>
        <p:nvPicPr>
          <p:cNvPr id="6" name="Grafik 5">
            <a:extLst>
              <a:ext uri="{FF2B5EF4-FFF2-40B4-BE49-F238E27FC236}">
                <a16:creationId xmlns:a16="http://schemas.microsoft.com/office/drawing/2014/main" id="{6CDC0873-9ABA-8AE7-CDB9-9CBD299ED640}"/>
              </a:ext>
            </a:extLst>
          </p:cNvPr>
          <p:cNvPicPr>
            <a:picLocks noChangeAspect="1"/>
          </p:cNvPicPr>
          <p:nvPr/>
        </p:nvPicPr>
        <p:blipFill>
          <a:blip r:embed="rId2"/>
          <a:stretch>
            <a:fillRect/>
          </a:stretch>
        </p:blipFill>
        <p:spPr>
          <a:xfrm>
            <a:off x="5056309" y="0"/>
            <a:ext cx="4087691" cy="5143500"/>
          </a:xfrm>
          <a:prstGeom prst="rect">
            <a:avLst/>
          </a:prstGeom>
        </p:spPr>
      </p:pic>
      <p:sp>
        <p:nvSpPr>
          <p:cNvPr id="2" name="Titel 1">
            <a:extLst>
              <a:ext uri="{FF2B5EF4-FFF2-40B4-BE49-F238E27FC236}">
                <a16:creationId xmlns:a16="http://schemas.microsoft.com/office/drawing/2014/main" id="{79F259DB-D0BC-8B9D-8B86-CB61B9D7FD5D}"/>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Auskunftspflicht</a:t>
            </a:r>
          </a:p>
        </p:txBody>
      </p:sp>
      <p:sp>
        <p:nvSpPr>
          <p:cNvPr id="5" name="Textplatzhalter 2">
            <a:extLst>
              <a:ext uri="{FF2B5EF4-FFF2-40B4-BE49-F238E27FC236}">
                <a16:creationId xmlns:a16="http://schemas.microsoft.com/office/drawing/2014/main" id="{4837BC6F-1A42-5168-C897-FC819E7CC89C}"/>
              </a:ext>
            </a:extLst>
          </p:cNvPr>
          <p:cNvSpPr>
            <a:spLocks noGrp="1"/>
          </p:cNvSpPr>
          <p:nvPr>
            <p:ph type="body" sz="quarter" idx="14"/>
          </p:nvPr>
        </p:nvSpPr>
        <p:spPr>
          <a:xfrm>
            <a:off x="231006" y="1471448"/>
            <a:ext cx="5194383" cy="3177553"/>
          </a:xfrm>
        </p:spPr>
        <p:txBody>
          <a:bodyPr/>
          <a:lstStyle/>
          <a:p>
            <a:pPr defTabSz="457189">
              <a:lnSpc>
                <a:spcPct val="120000"/>
              </a:lnSpc>
            </a:pPr>
            <a:r>
              <a:rPr lang="de-CH" sz="1600" dirty="0">
                <a:solidFill>
                  <a:srgbClr val="004F7B"/>
                </a:solidFill>
                <a:latin typeface="+mj-lt"/>
              </a:rPr>
              <a:t>Alle interessierten Personen dürfen bei einem VNB Informationen zur Netztopologie anfragen</a:t>
            </a:r>
          </a:p>
          <a:p>
            <a:pPr defTabSz="457189">
              <a:lnSpc>
                <a:spcPct val="120000"/>
              </a:lnSpc>
            </a:pPr>
            <a:r>
              <a:rPr lang="de-CH" sz="1600" dirty="0">
                <a:solidFill>
                  <a:srgbClr val="004F7B"/>
                </a:solidFill>
                <a:latin typeface="+mj-lt"/>
              </a:rPr>
              <a:t>Innerhalb von 15 Arbeitstagen muss der VNB beantworten,  ob alle anvisierten Teilnehmer an einem LEG teilnehmen dürfen und ob eine oder mehrere Transformationsebenen genutzt werden</a:t>
            </a:r>
          </a:p>
          <a:p>
            <a:pPr defTabSz="457189">
              <a:lnSpc>
                <a:spcPct val="120000"/>
              </a:lnSpc>
            </a:pPr>
            <a:r>
              <a:rPr lang="de-CH" sz="1600" dirty="0">
                <a:solidFill>
                  <a:srgbClr val="004F7B"/>
                </a:solidFill>
                <a:latin typeface="+mj-lt"/>
              </a:rPr>
              <a:t>Ohne Zustimmung des Kunden darf der VNB keine kundenspezifischen Daten herausgeben (Kontaktdaten, Anschlussleistungen, Verbräuche)</a:t>
            </a:r>
          </a:p>
        </p:txBody>
      </p:sp>
      <p:pic>
        <p:nvPicPr>
          <p:cNvPr id="8" name="Grafik 7">
            <a:extLst>
              <a:ext uri="{FF2B5EF4-FFF2-40B4-BE49-F238E27FC236}">
                <a16:creationId xmlns:a16="http://schemas.microsoft.com/office/drawing/2014/main" id="{3002E88A-A3EA-1E39-9667-B05130753EC4}"/>
              </a:ext>
            </a:extLst>
          </p:cNvPr>
          <p:cNvPicPr>
            <a:picLocks noChangeAspect="1"/>
          </p:cNvPicPr>
          <p:nvPr/>
        </p:nvPicPr>
        <p:blipFill>
          <a:blip r:embed="rId3"/>
          <a:stretch>
            <a:fillRect/>
          </a:stretch>
        </p:blipFill>
        <p:spPr>
          <a:xfrm>
            <a:off x="7713861" y="273844"/>
            <a:ext cx="1103073" cy="433876"/>
          </a:xfrm>
          <a:prstGeom prst="rect">
            <a:avLst/>
          </a:prstGeom>
        </p:spPr>
      </p:pic>
    </p:spTree>
    <p:extLst>
      <p:ext uri="{BB962C8B-B14F-4D97-AF65-F5344CB8AC3E}">
        <p14:creationId xmlns:p14="http://schemas.microsoft.com/office/powerpoint/2010/main" val="2885232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EB43AE-F6F9-5E8B-C431-BC70691CE52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5963A27-0220-3E81-FCB3-17E3F3BC850A}"/>
              </a:ext>
            </a:extLst>
          </p:cNvPr>
          <p:cNvSpPr>
            <a:spLocks noGrp="1"/>
          </p:cNvSpPr>
          <p:nvPr>
            <p:ph type="ctrTitle"/>
          </p:nvPr>
        </p:nvSpPr>
        <p:spPr>
          <a:xfrm>
            <a:off x="0" y="1934678"/>
            <a:ext cx="8152688" cy="2084137"/>
          </a:xfrm>
        </p:spPr>
        <p:txBody>
          <a:bodyPr/>
          <a:lstStyle/>
          <a:p>
            <a:r>
              <a:rPr lang="de-CH" dirty="0"/>
              <a:t>Gründung und Auflösung von LEG</a:t>
            </a:r>
            <a:br>
              <a:rPr lang="de-CH" dirty="0"/>
            </a:br>
            <a:endParaRPr lang="de-CH" dirty="0"/>
          </a:p>
        </p:txBody>
      </p:sp>
      <p:sp>
        <p:nvSpPr>
          <p:cNvPr id="4" name="Textplatzhalter 3">
            <a:extLst>
              <a:ext uri="{FF2B5EF4-FFF2-40B4-BE49-F238E27FC236}">
                <a16:creationId xmlns:a16="http://schemas.microsoft.com/office/drawing/2014/main" id="{0F716175-3D95-734D-C5DF-B60109C14316}"/>
              </a:ext>
            </a:extLst>
          </p:cNvPr>
          <p:cNvSpPr>
            <a:spLocks noGrp="1"/>
          </p:cNvSpPr>
          <p:nvPr>
            <p:ph type="body" sz="quarter" idx="11"/>
          </p:nvPr>
        </p:nvSpPr>
        <p:spPr/>
        <p:txBody>
          <a:bodyPr/>
          <a:lstStyle/>
          <a:p>
            <a:endParaRPr lang="de-CH"/>
          </a:p>
        </p:txBody>
      </p:sp>
    </p:spTree>
    <p:extLst>
      <p:ext uri="{BB962C8B-B14F-4D97-AF65-F5344CB8AC3E}">
        <p14:creationId xmlns:p14="http://schemas.microsoft.com/office/powerpoint/2010/main" val="1845644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EF9CA7-EC7D-3295-7D50-7BCC6F1EC13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7514B69-F1F3-5351-7352-29394CCB4C99}"/>
              </a:ext>
            </a:extLst>
          </p:cNvPr>
          <p:cNvSpPr txBox="1">
            <a:spLocks/>
          </p:cNvSpPr>
          <p:nvPr/>
        </p:nvSpPr>
        <p:spPr>
          <a:xfrm>
            <a:off x="231006" y="192505"/>
            <a:ext cx="5111015" cy="963633"/>
          </a:xfrm>
          <a:prstGeom prst="rect">
            <a:avLst/>
          </a:prstGeom>
        </p:spPr>
        <p:txBody>
          <a:bodyPr vert="horz" lIns="91440" tIns="45720" rIns="91440" bIns="45720" rtlCol="0" anchor="ctr">
            <a:noAutofit/>
          </a:bodyPr>
          <a:lstStyle>
            <a:lvl1pPr algn="l" defTabSz="685800" rtl="0" eaLnBrk="1" latinLnBrk="0" hangingPunct="1">
              <a:lnSpc>
                <a:spcPct val="90000"/>
              </a:lnSpc>
              <a:spcBef>
                <a:spcPct val="0"/>
              </a:spcBef>
              <a:buNone/>
              <a:defRPr sz="3300" kern="1200">
                <a:solidFill>
                  <a:srgbClr val="004F7B"/>
                </a:solidFill>
                <a:latin typeface="+mj-lt"/>
                <a:ea typeface="+mj-ea"/>
                <a:cs typeface="+mj-cs"/>
              </a:defRPr>
            </a:lvl1pPr>
          </a:lstStyle>
          <a:p>
            <a:pPr>
              <a:lnSpc>
                <a:spcPct val="140000"/>
              </a:lnSpc>
              <a:spcBef>
                <a:spcPts val="600"/>
              </a:spcBef>
            </a:pPr>
            <a:r>
              <a:rPr lang="de-CH" sz="2000" dirty="0"/>
              <a:t>Branchenempfehlung des VSE </a:t>
            </a:r>
          </a:p>
          <a:p>
            <a:pPr>
              <a:lnSpc>
                <a:spcPct val="140000"/>
              </a:lnSpc>
              <a:spcBef>
                <a:spcPts val="600"/>
              </a:spcBef>
            </a:pPr>
            <a:r>
              <a:rPr lang="de-CH" sz="2400" dirty="0"/>
              <a:t>Anmeldung eines LEG beim VNB</a:t>
            </a:r>
          </a:p>
        </p:txBody>
      </p:sp>
      <p:sp>
        <p:nvSpPr>
          <p:cNvPr id="5" name="Textplatzhalter 2">
            <a:extLst>
              <a:ext uri="{FF2B5EF4-FFF2-40B4-BE49-F238E27FC236}">
                <a16:creationId xmlns:a16="http://schemas.microsoft.com/office/drawing/2014/main" id="{1C6CC057-07F1-39CA-04A2-14A6BDDF87C9}"/>
              </a:ext>
            </a:extLst>
          </p:cNvPr>
          <p:cNvSpPr>
            <a:spLocks noGrp="1"/>
          </p:cNvSpPr>
          <p:nvPr>
            <p:ph type="body" sz="quarter" idx="14"/>
          </p:nvPr>
        </p:nvSpPr>
        <p:spPr>
          <a:xfrm>
            <a:off x="231007" y="1471448"/>
            <a:ext cx="4340994" cy="3177553"/>
          </a:xfrm>
        </p:spPr>
        <p:txBody>
          <a:bodyPr/>
          <a:lstStyle/>
          <a:p>
            <a:pPr defTabSz="457189">
              <a:lnSpc>
                <a:spcPct val="120000"/>
              </a:lnSpc>
            </a:pPr>
            <a:r>
              <a:rPr lang="de-CH" sz="1600" dirty="0">
                <a:solidFill>
                  <a:srgbClr val="004F7B"/>
                </a:solidFill>
                <a:latin typeface="+mj-lt"/>
              </a:rPr>
              <a:t>Falls der VNB ein online-Anmeldetool anbietet, muss dieses genutzt werden</a:t>
            </a:r>
          </a:p>
          <a:p>
            <a:pPr defTabSz="457189">
              <a:lnSpc>
                <a:spcPct val="120000"/>
              </a:lnSpc>
            </a:pPr>
            <a:r>
              <a:rPr lang="de-CH" sz="1600" dirty="0">
                <a:solidFill>
                  <a:srgbClr val="004F7B"/>
                </a:solidFill>
                <a:latin typeface="+mj-lt"/>
              </a:rPr>
              <a:t>Die LEG-Teilnehmenden müssen dem VNB bestätigen, dass sie am LEG teilnehmen. Entweder über eine Bestätigung im Kundenportal (innerhalb von 2 Monaten nach Antragstellung), oder mit einer unterzeichneten Bestätigung </a:t>
            </a:r>
          </a:p>
          <a:p>
            <a:pPr defTabSz="457189">
              <a:lnSpc>
                <a:spcPct val="120000"/>
              </a:lnSpc>
            </a:pPr>
            <a:r>
              <a:rPr lang="de-CH" sz="1600" dirty="0">
                <a:solidFill>
                  <a:srgbClr val="004F7B"/>
                </a:solidFill>
                <a:latin typeface="+mj-lt"/>
              </a:rPr>
              <a:t>Der VNB hat 3 Monate Zeit für die Bildung des LEG</a:t>
            </a:r>
          </a:p>
          <a:p>
            <a:pPr defTabSz="457189">
              <a:lnSpc>
                <a:spcPct val="120000"/>
              </a:lnSpc>
            </a:pPr>
            <a:endParaRPr lang="de-CH" sz="1600" dirty="0">
              <a:solidFill>
                <a:srgbClr val="004F7B"/>
              </a:solidFill>
              <a:latin typeface="+mj-lt"/>
            </a:endParaRPr>
          </a:p>
        </p:txBody>
      </p:sp>
      <p:pic>
        <p:nvPicPr>
          <p:cNvPr id="8" name="Grafik 7">
            <a:extLst>
              <a:ext uri="{FF2B5EF4-FFF2-40B4-BE49-F238E27FC236}">
                <a16:creationId xmlns:a16="http://schemas.microsoft.com/office/drawing/2014/main" id="{BF3DCA47-81E0-DAD1-13EB-2310DC95AA6C}"/>
              </a:ext>
            </a:extLst>
          </p:cNvPr>
          <p:cNvPicPr>
            <a:picLocks noChangeAspect="1"/>
          </p:cNvPicPr>
          <p:nvPr/>
        </p:nvPicPr>
        <p:blipFill>
          <a:blip r:embed="rId2"/>
          <a:stretch>
            <a:fillRect/>
          </a:stretch>
        </p:blipFill>
        <p:spPr>
          <a:xfrm>
            <a:off x="7713861" y="273844"/>
            <a:ext cx="1103073" cy="433876"/>
          </a:xfrm>
          <a:prstGeom prst="rect">
            <a:avLst/>
          </a:prstGeom>
        </p:spPr>
      </p:pic>
      <p:sp>
        <p:nvSpPr>
          <p:cNvPr id="10" name="Textplatzhalter 4">
            <a:extLst>
              <a:ext uri="{FF2B5EF4-FFF2-40B4-BE49-F238E27FC236}">
                <a16:creationId xmlns:a16="http://schemas.microsoft.com/office/drawing/2014/main" id="{CD0CED83-CC45-CC81-E517-679982CF39CF}"/>
              </a:ext>
            </a:extLst>
          </p:cNvPr>
          <p:cNvSpPr txBox="1">
            <a:spLocks/>
          </p:cNvSpPr>
          <p:nvPr/>
        </p:nvSpPr>
        <p:spPr>
          <a:xfrm>
            <a:off x="4974770" y="1249560"/>
            <a:ext cx="3938223" cy="3399441"/>
          </a:xfrm>
          <a:prstGeom prst="roundRect">
            <a:avLst/>
          </a:prstGeom>
          <a:solidFill>
            <a:srgbClr val="004F7B"/>
          </a:solidFill>
          <a:ln>
            <a:noFill/>
          </a:ln>
        </p:spPr>
        <p:txBody>
          <a:bodyPr/>
          <a:lstStyle>
            <a:lvl1pPr marL="228600" indent="-228600" algn="l" defTabSz="914400" rtl="0" eaLnBrk="1" latinLnBrk="0" hangingPunct="1">
              <a:lnSpc>
                <a:spcPct val="90000"/>
              </a:lnSpc>
              <a:spcBef>
                <a:spcPts val="1000"/>
              </a:spcBef>
              <a:buClr>
                <a:srgbClr val="F9B22D"/>
              </a:buClr>
              <a:buFont typeface="Wingdings" panose="05000000000000000000" pitchFamily="2" charset="2"/>
              <a:buChar char="ü"/>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F9B22D"/>
              </a:buClr>
              <a:buFont typeface="Wingdings" panose="05000000000000000000" pitchFamily="2" charset="2"/>
              <a:buChar char="ü"/>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F9B22D"/>
              </a:buClr>
              <a:buFont typeface="Wingdings" panose="05000000000000000000" pitchFamily="2" charset="2"/>
              <a:buChar char="ü"/>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F9B22D"/>
              </a:buClr>
              <a:buFont typeface="Wingdings" panose="05000000000000000000" pitchFamily="2" charset="2"/>
              <a:buChar char="ü"/>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F9B22D"/>
              </a:buClr>
              <a:buFont typeface="Wingdings" panose="05000000000000000000" pitchFamily="2" charset="2"/>
              <a:buChar char="ü"/>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None/>
            </a:pPr>
            <a:r>
              <a:rPr lang="de-CH" sz="1600" dirty="0">
                <a:solidFill>
                  <a:schemeClr val="bg1"/>
                </a:solidFill>
              </a:rPr>
              <a:t>Notwendige Anmelde-Informationen</a:t>
            </a:r>
          </a:p>
          <a:p>
            <a:pPr marL="342900" indent="-342900">
              <a:buClr>
                <a:schemeClr val="bg1"/>
              </a:buClr>
              <a:buFont typeface="+mj-lt"/>
              <a:buAutoNum type="arabicPeriod"/>
            </a:pPr>
            <a:r>
              <a:rPr lang="de-CH" sz="1600" dirty="0">
                <a:solidFill>
                  <a:schemeClr val="bg1"/>
                </a:solidFill>
              </a:rPr>
              <a:t>Name, Adresse, E-Mail und Telefonnummer des Vertreters der LEG gegenüber dem Verteilnetzbetreiber</a:t>
            </a:r>
          </a:p>
          <a:p>
            <a:pPr marL="342900" indent="-342900">
              <a:buClr>
                <a:schemeClr val="bg1"/>
              </a:buClr>
              <a:buFont typeface="+mj-lt"/>
              <a:buAutoNum type="arabicPeriod"/>
            </a:pPr>
            <a:r>
              <a:rPr lang="de-CH" sz="1600" dirty="0">
                <a:solidFill>
                  <a:schemeClr val="bg1"/>
                </a:solidFill>
              </a:rPr>
              <a:t>Teilnehmer der LEG (Name, Adresse, Angaben zur </a:t>
            </a:r>
            <a:r>
              <a:rPr lang="de-CH" sz="1600" dirty="0" err="1">
                <a:solidFill>
                  <a:schemeClr val="bg1"/>
                </a:solidFill>
              </a:rPr>
              <a:t>betroffenenVerbrauchs</a:t>
            </a:r>
            <a:r>
              <a:rPr lang="de-CH" sz="1600" dirty="0">
                <a:solidFill>
                  <a:schemeClr val="bg1"/>
                </a:solidFill>
              </a:rPr>
              <a:t>-stätte (Messpunktnummer)</a:t>
            </a:r>
          </a:p>
          <a:p>
            <a:pPr marL="342900" indent="-342900">
              <a:buClr>
                <a:schemeClr val="bg1"/>
              </a:buClr>
              <a:buFont typeface="+mj-lt"/>
              <a:buAutoNum type="arabicPeriod"/>
            </a:pPr>
            <a:r>
              <a:rPr lang="de-CH" sz="1600" dirty="0">
                <a:solidFill>
                  <a:schemeClr val="bg1"/>
                </a:solidFill>
              </a:rPr>
              <a:t>Leistung je Erzeugungsanlage</a:t>
            </a:r>
          </a:p>
          <a:p>
            <a:pPr marL="342900" indent="-342900">
              <a:buClr>
                <a:schemeClr val="bg1"/>
              </a:buClr>
              <a:buFont typeface="+mj-lt"/>
              <a:buAutoNum type="arabicPeriod"/>
            </a:pPr>
            <a:r>
              <a:rPr lang="de-CH" sz="1600" dirty="0">
                <a:solidFill>
                  <a:schemeClr val="bg1"/>
                </a:solidFill>
              </a:rPr>
              <a:t>Allenfalls Anschlussleistung </a:t>
            </a:r>
          </a:p>
          <a:p>
            <a:pPr marL="342900" indent="-342900">
              <a:buClr>
                <a:schemeClr val="bg1"/>
              </a:buClr>
              <a:buFont typeface="+mj-lt"/>
              <a:buAutoNum type="arabicPeriod"/>
            </a:pPr>
            <a:r>
              <a:rPr lang="de-CH" sz="1600" dirty="0">
                <a:solidFill>
                  <a:schemeClr val="bg1"/>
                </a:solidFill>
              </a:rPr>
              <a:t>Geplanter Beginn LEG</a:t>
            </a:r>
          </a:p>
        </p:txBody>
      </p:sp>
    </p:spTree>
    <p:extLst>
      <p:ext uri="{BB962C8B-B14F-4D97-AF65-F5344CB8AC3E}">
        <p14:creationId xmlns:p14="http://schemas.microsoft.com/office/powerpoint/2010/main" val="3519894345"/>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1728</Words>
  <Application>Microsoft Macintosh PowerPoint</Application>
  <PresentationFormat>Bildschirmpräsentation (16:9)</PresentationFormat>
  <Paragraphs>214</Paragraphs>
  <Slides>32</Slides>
  <Notes>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32</vt:i4>
      </vt:variant>
    </vt:vector>
  </HeadingPairs>
  <TitlesOfParts>
    <vt:vector size="37" baseType="lpstr">
      <vt:lpstr>Arial</vt:lpstr>
      <vt:lpstr>Calibri</vt:lpstr>
      <vt:lpstr>Calibri Light</vt:lpstr>
      <vt:lpstr>Wingdings</vt:lpstr>
      <vt:lpstr>Office</vt:lpstr>
      <vt:lpstr>PowerPoint-Präsentation</vt:lpstr>
      <vt:lpstr>Agenda</vt:lpstr>
      <vt:lpstr>Branchendokument LEG: Übersicht</vt:lpstr>
      <vt:lpstr>PowerPoint-Präsentation</vt:lpstr>
      <vt:lpstr>PowerPoint-Präsentation</vt:lpstr>
      <vt:lpstr>Auskunftspflicht vor der Gründung von LEG </vt:lpstr>
      <vt:lpstr>PowerPoint-Präsentation</vt:lpstr>
      <vt:lpstr>Gründung und Auflösung von LEG </vt:lpstr>
      <vt:lpstr>PowerPoint-Präsentation</vt:lpstr>
      <vt:lpstr>PowerPoint-Präsentation</vt:lpstr>
      <vt:lpstr>Abrechnung und Datenübermittlung in LEG </vt:lpstr>
      <vt:lpstr>PowerPoint-Präsentation</vt:lpstr>
      <vt:lpstr>PowerPoint-Präsentation</vt:lpstr>
      <vt:lpstr>PowerPoint-Präsentation</vt:lpstr>
      <vt:lpstr>PowerPoint-Präsentation</vt:lpstr>
      <vt:lpstr>PowerPoint-Präsentation</vt:lpstr>
      <vt:lpstr>PowerPoint-Präsentation</vt:lpstr>
      <vt:lpstr>Speicher in LEG </vt:lpstr>
      <vt:lpstr>PowerPoint-Präsentation</vt:lpstr>
      <vt:lpstr>PowerPoint-Präsentation</vt:lpstr>
      <vt:lpstr>PowerPoint-Präsentation</vt:lpstr>
      <vt:lpstr>PowerPoint-Präsentation</vt:lpstr>
      <vt:lpstr>PowerPoint-Präsentation</vt:lpstr>
      <vt:lpstr>Kombination LEG mit ZEV, vZEV und LEG </vt:lpstr>
      <vt:lpstr>PowerPoint-Präsentation</vt:lpstr>
      <vt:lpstr>PowerPoint-Präsentation</vt:lpstr>
      <vt:lpstr>Praxisbeispiele für LEG</vt:lpstr>
      <vt:lpstr>LEG mit Gemeindegebäuden</vt:lpstr>
      <vt:lpstr>LEG als Erweiterung von ZEV</vt:lpstr>
      <vt:lpstr>LEG mit Bürgerbewegung</vt:lpstr>
      <vt:lpstr>Haben Sie noch Fragen?</vt:lpstr>
      <vt:lpstr>Vielen Dank für Ihre Aufmerksamkeit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Franzisca Wolfer</dc:creator>
  <cp:lastModifiedBy>Sandra Stettler</cp:lastModifiedBy>
  <cp:revision>611</cp:revision>
  <cp:lastPrinted>2025-06-19T10:21:40Z</cp:lastPrinted>
  <dcterms:created xsi:type="dcterms:W3CDTF">2023-08-15T06:53:29Z</dcterms:created>
  <dcterms:modified xsi:type="dcterms:W3CDTF">2025-11-25T13:53:56Z</dcterms:modified>
</cp:coreProperties>
</file>